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407" r:id="rId2"/>
    <p:sldId id="448" r:id="rId3"/>
    <p:sldId id="356" r:id="rId4"/>
    <p:sldId id="412" r:id="rId5"/>
    <p:sldId id="357" r:id="rId6"/>
    <p:sldId id="406" r:id="rId7"/>
    <p:sldId id="454" r:id="rId8"/>
    <p:sldId id="462" r:id="rId9"/>
    <p:sldId id="459" r:id="rId10"/>
    <p:sldId id="460" r:id="rId11"/>
    <p:sldId id="455" r:id="rId12"/>
    <p:sldId id="456" r:id="rId13"/>
    <p:sldId id="463" r:id="rId14"/>
    <p:sldId id="457" r:id="rId15"/>
    <p:sldId id="461" r:id="rId16"/>
    <p:sldId id="458" r:id="rId17"/>
    <p:sldId id="361" r:id="rId18"/>
    <p:sldId id="425" r:id="rId19"/>
    <p:sldId id="362" r:id="rId20"/>
    <p:sldId id="450" r:id="rId21"/>
    <p:sldId id="451" r:id="rId22"/>
    <p:sldId id="452" r:id="rId23"/>
    <p:sldId id="360" r:id="rId24"/>
    <p:sldId id="306" r:id="rId2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00FF"/>
    <a:srgbClr val="009A46"/>
    <a:srgbClr val="FF9900"/>
    <a:srgbClr val="FFCD2D"/>
    <a:srgbClr val="FFE89F"/>
    <a:srgbClr val="00823B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49" autoAdjust="0"/>
  </p:normalViewPr>
  <p:slideViewPr>
    <p:cSldViewPr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A425E-1D8A-472D-97E0-F0F0AC747F2C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A0B65-3047-4C35-925E-7C3FECB21F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94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F7CF4-712E-4511-9E7B-272E8C4B66C7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55487-E6AC-4358-9D2E-6100BA907D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93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5487-E6AC-4358-9D2E-6100BA907DD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35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5487-E6AC-4358-9D2E-6100BA907DD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45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5487-E6AC-4358-9D2E-6100BA907DD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81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5487-E6AC-4358-9D2E-6100BA907DD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10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5487-E6AC-4358-9D2E-6100BA907DD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16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5487-E6AC-4358-9D2E-6100BA907DD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9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rgbClr val="FFC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6" name="灯片编号占位符 4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7" name="矩形 26"/>
          <p:cNvSpPr/>
          <p:nvPr userDrawn="1"/>
        </p:nvSpPr>
        <p:spPr>
          <a:xfrm>
            <a:off x="0" y="936545"/>
            <a:ext cx="9144000" cy="2851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33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灯片编号占位符 4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1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1" name="灯片编号占位符 4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61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34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33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灯片编号占位符 4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0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灯片编号占位符 4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40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25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0266-AF9C-4ECD-9B52-4D47860FDAD3}" type="datetimeFigureOut">
              <a:rPr lang="zh-TW" altLang="en-US" smtClean="0"/>
              <a:t>2021/3/17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7A4-FEA4-406F-8E54-74E9A9722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37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40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48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08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02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90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 txBox="1">
            <a:spLocks/>
          </p:cNvSpPr>
          <p:nvPr userDrawn="1"/>
        </p:nvSpPr>
        <p:spPr>
          <a:xfrm>
            <a:off x="687625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03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80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4065" y="0"/>
            <a:ext cx="9148066" cy="1196752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20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9" name="灯片编号占位符 4"/>
          <p:cNvSpPr txBox="1">
            <a:spLocks/>
          </p:cNvSpPr>
          <p:nvPr userDrawn="1"/>
        </p:nvSpPr>
        <p:spPr>
          <a:xfrm>
            <a:off x="7028656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78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91" r:id="rId17"/>
    <p:sldLayoutId id="214748369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009.wzu.edu.tw/category/13651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11560" y="4077072"/>
            <a:ext cx="6400800" cy="2592288"/>
          </a:xfrm>
        </p:spPr>
        <p:txBody>
          <a:bodyPr>
            <a:normAutofit/>
          </a:bodyPr>
          <a:lstStyle/>
          <a:p>
            <a:pPr algn="l"/>
            <a:r>
              <a:rPr lang="zh-TW" altLang="en-US" sz="2600" b="1" dirty="0" smtClean="0">
                <a:solidFill>
                  <a:srgbClr val="0082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日期：</a:t>
            </a:r>
            <a:r>
              <a:rPr lang="en-US" altLang="zh-TW" sz="2600" b="1" dirty="0" smtClean="0">
                <a:solidFill>
                  <a:srgbClr val="0082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110.03.17(</a:t>
            </a:r>
            <a:r>
              <a:rPr lang="zh-TW" altLang="en-US" sz="2600" b="1" dirty="0" smtClean="0">
                <a:solidFill>
                  <a:srgbClr val="0082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星期三</a:t>
            </a:r>
            <a:r>
              <a:rPr lang="en-US" altLang="zh-TW" sz="2600" b="1" dirty="0" smtClean="0">
                <a:solidFill>
                  <a:srgbClr val="0082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)15:10~16:50</a:t>
            </a:r>
          </a:p>
          <a:p>
            <a:pPr algn="l"/>
            <a:r>
              <a:rPr lang="zh-TW" altLang="en-US" sz="2600" b="1" dirty="0" smtClean="0">
                <a:solidFill>
                  <a:srgbClr val="0082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連絡電話：校內分機</a:t>
            </a:r>
            <a:r>
              <a:rPr lang="en-US" altLang="zh-TW" sz="2600" b="1" dirty="0" smtClean="0">
                <a:solidFill>
                  <a:srgbClr val="0082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2262-2265</a:t>
            </a:r>
            <a:endParaRPr lang="en-US" altLang="zh-TW" sz="2600" b="1" dirty="0">
              <a:solidFill>
                <a:srgbClr val="00823B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TW" sz="2600" b="1" dirty="0" smtClean="0">
                <a:solidFill>
                  <a:srgbClr val="0082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Email</a:t>
            </a:r>
            <a:r>
              <a:rPr lang="zh-TW" altLang="en-US" sz="2600" b="1" dirty="0" smtClean="0">
                <a:solidFill>
                  <a:srgbClr val="0082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 smtClean="0">
                <a:solidFill>
                  <a:srgbClr val="0082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career@mail.wzu.edu.tw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47972" y="1361454"/>
            <a:ext cx="8744508" cy="2067546"/>
            <a:chOff x="111968" y="1196752"/>
            <a:chExt cx="8744508" cy="2067546"/>
          </a:xfrm>
        </p:grpSpPr>
        <p:sp>
          <p:nvSpPr>
            <p:cNvPr id="8" name="標題 1"/>
            <p:cNvSpPr txBox="1">
              <a:spLocks/>
            </p:cNvSpPr>
            <p:nvPr/>
          </p:nvSpPr>
          <p:spPr>
            <a:xfrm>
              <a:off x="287524" y="2362142"/>
              <a:ext cx="8568952" cy="9021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zh-TW" altLang="en-US" sz="44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生涯發展中心</a:t>
              </a:r>
              <a:r>
                <a:rPr lang="en-US" altLang="zh-TW" sz="28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ea typeface="華康中圓體" panose="020F0509000000000000" pitchFamily="49" charset="-120"/>
                  <a:cs typeface="Times New Roman" panose="02020603050405020304" pitchFamily="18" charset="0"/>
                </a:rPr>
                <a:t>Career Development Center</a:t>
              </a:r>
              <a:endParaRPr lang="zh-TW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endParaRPr>
            </a:p>
          </p:txBody>
        </p:sp>
        <p:sp>
          <p:nvSpPr>
            <p:cNvPr id="4" name="標題 1"/>
            <p:cNvSpPr txBox="1">
              <a:spLocks/>
            </p:cNvSpPr>
            <p:nvPr/>
          </p:nvSpPr>
          <p:spPr>
            <a:xfrm>
              <a:off x="111968" y="1196752"/>
              <a:ext cx="8744508" cy="14700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altLang="zh-TW" sz="72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109</a:t>
              </a:r>
              <a:r>
                <a:rPr lang="zh-TW" altLang="en-US" sz="72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學年度第</a:t>
              </a:r>
              <a:r>
                <a:rPr lang="en-US" altLang="zh-TW" sz="72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r>
                <a:rPr lang="zh-TW" altLang="en-US" sz="72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學期實習行前說明會</a:t>
              </a:r>
              <a:endParaRPr lang="zh-TW" altLang="en-US" sz="7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7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zh-TW" altLang="en-US" b="1" u="sng" dirty="0"/>
              <a:t>實習前，您需要知道的事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340768"/>
            <a:ext cx="8282882" cy="5400600"/>
          </a:xfrm>
        </p:spPr>
        <p:txBody>
          <a:bodyPr>
            <a:noAutofit/>
          </a:bodyPr>
          <a:lstStyle/>
          <a:p>
            <a:r>
              <a:rPr lang="zh-TW" altLang="en-US" sz="4500" b="1" dirty="0" smtClean="0">
                <a:solidFill>
                  <a:srgbClr val="FF0000"/>
                </a:solidFill>
                <a:latin typeface="+mj-ea"/>
                <a:ea typeface="+mj-ea"/>
              </a:rPr>
              <a:t>尋找實習機構的方式有哪些：</a:t>
            </a:r>
            <a:endParaRPr lang="en-US" altLang="zh-TW" sz="45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0070C0"/>
                </a:solidFill>
                <a:latin typeface="+mj-ea"/>
                <a:ea typeface="+mj-ea"/>
              </a:rPr>
              <a:t>自覓的管道：</a:t>
            </a:r>
            <a:r>
              <a:rPr lang="zh-TW" altLang="en-US" sz="3000" b="1" dirty="0" smtClean="0">
                <a:latin typeface="+mj-ea"/>
                <a:ea typeface="+mj-ea"/>
              </a:rPr>
              <a:t>務必向系上確定是否開放自覓？若有，則所有的程序應遵循系上的規定辦理，務必向系上報備。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0070C0"/>
                </a:solidFill>
                <a:latin typeface="+mj-ea"/>
                <a:ea typeface="+mj-ea"/>
              </a:rPr>
              <a:t>所屬</a:t>
            </a:r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系</a:t>
            </a:r>
            <a:r>
              <a:rPr lang="zh-TW" altLang="en-US" sz="3000" b="1" dirty="0" smtClean="0">
                <a:solidFill>
                  <a:srgbClr val="0070C0"/>
                </a:solidFill>
                <a:latin typeface="+mj-ea"/>
                <a:ea typeface="+mj-ea"/>
              </a:rPr>
              <a:t>科提供的實習機會：</a:t>
            </a:r>
            <a:r>
              <a:rPr lang="zh-TW" altLang="en-US" sz="3000" b="1" dirty="0" smtClean="0">
                <a:latin typeface="+mj-ea"/>
                <a:ea typeface="+mj-ea"/>
              </a:rPr>
              <a:t>可於各系的網頁取得訊息並向系上報名，由系上協助後續事宜。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0070C0"/>
                </a:solidFill>
                <a:latin typeface="+mj-ea"/>
                <a:ea typeface="+mj-ea"/>
              </a:rPr>
              <a:t>經生涯發展中心媒合</a:t>
            </a:r>
            <a:r>
              <a:rPr lang="en-US" altLang="zh-TW" sz="3000" b="1" dirty="0" smtClean="0">
                <a:solidFill>
                  <a:srgbClr val="0070C0"/>
                </a:solidFill>
                <a:latin typeface="+mj-ea"/>
                <a:ea typeface="+mj-ea"/>
              </a:rPr>
              <a:t>:</a:t>
            </a:r>
            <a:r>
              <a:rPr lang="zh-TW" altLang="en-US" sz="3000" b="1" dirty="0" smtClean="0">
                <a:latin typeface="+mj-ea"/>
                <a:ea typeface="+mj-ea"/>
              </a:rPr>
              <a:t>生涯發展中心的網頁公告的實習機會，同學們參考後若有興趣，請備足相關資料向生涯發展中心報名。</a:t>
            </a:r>
            <a:endParaRPr lang="zh-TW" altLang="en-US" sz="3000" b="1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7A4-FEA4-406F-8E54-74E9A972248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60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850833" cy="72008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   </a:t>
            </a:r>
            <a:r>
              <a:rPr lang="zh-TW" altLang="en-US" sz="4000" b="1" u="sng" dirty="0" smtClean="0"/>
              <a:t>實習前，您需要知道的事</a:t>
            </a:r>
            <a:endParaRPr lang="zh-TW" altLang="en-US" sz="4000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980728"/>
            <a:ext cx="8354889" cy="5877272"/>
          </a:xfrm>
        </p:spPr>
        <p:txBody>
          <a:bodyPr>
            <a:noAutofit/>
          </a:bodyPr>
          <a:lstStyle/>
          <a:p>
            <a:r>
              <a:rPr lang="zh-TW" altLang="en-US" sz="4500" b="1" dirty="0" smtClean="0">
                <a:solidFill>
                  <a:srgbClr val="FF0000"/>
                </a:solidFill>
              </a:rPr>
              <a:t>實習合約</a:t>
            </a:r>
            <a:r>
              <a:rPr lang="zh-TW" altLang="en-US" sz="4500" b="1" dirty="0">
                <a:solidFill>
                  <a:srgbClr val="FF0000"/>
                </a:solidFill>
              </a:rPr>
              <a:t>書簽訂</a:t>
            </a:r>
            <a:r>
              <a:rPr lang="en-US" altLang="zh-TW" sz="4500" b="1" dirty="0" smtClean="0"/>
              <a:t>:</a:t>
            </a:r>
          </a:p>
          <a:p>
            <a:r>
              <a:rPr lang="zh-TW" altLang="en-US" sz="4500" b="1" dirty="0" smtClean="0"/>
              <a:t>各</a:t>
            </a:r>
            <a:r>
              <a:rPr lang="zh-TW" altLang="en-US" sz="4500" b="1" dirty="0"/>
              <a:t>媒合單位</a:t>
            </a:r>
            <a:r>
              <a:rPr lang="zh-TW" altLang="en-US" sz="4500" b="1" dirty="0" smtClean="0"/>
              <a:t>會協助學生於實習</a:t>
            </a:r>
            <a:r>
              <a:rPr lang="zh-TW" altLang="en-US" sz="4500" b="1" dirty="0"/>
              <a:t>前</a:t>
            </a:r>
            <a:r>
              <a:rPr lang="zh-TW" altLang="zh-TW" sz="4500" b="1" dirty="0"/>
              <a:t>完</a:t>
            </a:r>
            <a:r>
              <a:rPr lang="zh-TW" altLang="en-US" sz="4500" b="1" dirty="0"/>
              <a:t>成合約書簽訂</a:t>
            </a:r>
            <a:r>
              <a:rPr lang="en-US" altLang="zh-TW" sz="4500" b="1" dirty="0"/>
              <a:t>;</a:t>
            </a:r>
            <a:r>
              <a:rPr lang="zh-TW" altLang="zh-TW" sz="4500" b="1" dirty="0"/>
              <a:t>係指學生實習前，甲</a:t>
            </a:r>
            <a:r>
              <a:rPr lang="en-US" altLang="zh-TW" sz="4500" b="1" dirty="0"/>
              <a:t>(</a:t>
            </a:r>
            <a:r>
              <a:rPr lang="zh-TW" altLang="en-US" sz="4500" b="1" dirty="0"/>
              <a:t>機構</a:t>
            </a:r>
            <a:r>
              <a:rPr lang="en-US" altLang="zh-TW" sz="4500" b="1" dirty="0"/>
              <a:t>)</a:t>
            </a:r>
            <a:r>
              <a:rPr lang="zh-TW" altLang="en-US" sz="4500" b="1" dirty="0"/>
              <a:t>、</a:t>
            </a:r>
            <a:r>
              <a:rPr lang="zh-TW" altLang="zh-TW" sz="4500" b="1" dirty="0"/>
              <a:t>乙</a:t>
            </a:r>
            <a:r>
              <a:rPr lang="en-US" altLang="zh-TW" sz="4500" b="1" dirty="0"/>
              <a:t>(</a:t>
            </a:r>
            <a:r>
              <a:rPr lang="zh-TW" altLang="en-US" sz="4500" b="1" dirty="0"/>
              <a:t>學校</a:t>
            </a:r>
            <a:r>
              <a:rPr lang="en-US" altLang="zh-TW" sz="4500" b="1" dirty="0"/>
              <a:t>)</a:t>
            </a:r>
            <a:r>
              <a:rPr lang="zh-TW" altLang="en-US" sz="4500" b="1" dirty="0"/>
              <a:t>、</a:t>
            </a:r>
            <a:r>
              <a:rPr lang="zh-TW" altLang="zh-TW" sz="4500" b="1" dirty="0"/>
              <a:t>丙</a:t>
            </a:r>
            <a:r>
              <a:rPr lang="en-US" altLang="zh-TW" sz="4500" b="1" dirty="0"/>
              <a:t>(</a:t>
            </a:r>
            <a:r>
              <a:rPr lang="zh-TW" altLang="en-US" sz="4500" b="1" dirty="0"/>
              <a:t>學生</a:t>
            </a:r>
            <a:r>
              <a:rPr lang="en-US" altLang="zh-TW" sz="4500" b="1" dirty="0"/>
              <a:t>)</a:t>
            </a:r>
            <a:r>
              <a:rPr lang="zh-TW" altLang="en-US" sz="4500" b="1" dirty="0"/>
              <a:t>等</a:t>
            </a:r>
            <a:r>
              <a:rPr lang="zh-TW" altLang="zh-TW" sz="4500" b="1" dirty="0"/>
              <a:t>三方必須各持乙份經三方簽章完</a:t>
            </a:r>
            <a:r>
              <a:rPr lang="zh-TW" altLang="en-US" sz="4500" b="1" dirty="0"/>
              <a:t>成</a:t>
            </a:r>
            <a:r>
              <a:rPr lang="zh-TW" altLang="zh-TW" sz="4500" b="1" dirty="0"/>
              <a:t>之合約書</a:t>
            </a:r>
            <a:r>
              <a:rPr lang="zh-TW" altLang="en-US" sz="4500" b="1" dirty="0" smtClean="0"/>
              <a:t>。</a:t>
            </a:r>
            <a:endParaRPr lang="en-US" altLang="zh-TW" sz="4500" b="1" dirty="0"/>
          </a:p>
        </p:txBody>
      </p:sp>
    </p:spTree>
    <p:extLst>
      <p:ext uri="{BB962C8B-B14F-4D97-AF65-F5344CB8AC3E}">
        <p14:creationId xmlns:p14="http://schemas.microsoft.com/office/powerpoint/2010/main" val="279199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249738"/>
            <a:ext cx="6707753" cy="720080"/>
          </a:xfrm>
        </p:spPr>
        <p:txBody>
          <a:bodyPr>
            <a:normAutofit/>
          </a:bodyPr>
          <a:lstStyle/>
          <a:p>
            <a:r>
              <a:rPr lang="zh-TW" altLang="en-US" sz="4000" b="1" u="sng" dirty="0"/>
              <a:t>實習前，您</a:t>
            </a:r>
            <a:r>
              <a:rPr lang="zh-TW" altLang="en-US" sz="4000" b="1" u="sng" dirty="0" smtClean="0"/>
              <a:t>需要知道的</a:t>
            </a:r>
            <a:r>
              <a:rPr lang="zh-TW" altLang="en-US" sz="4000" b="1" u="sng" dirty="0"/>
              <a:t>事</a:t>
            </a:r>
            <a:endParaRPr lang="zh-TW" altLang="en-US" sz="4000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32859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海、內外實習</a:t>
            </a:r>
            <a:r>
              <a:rPr lang="zh-TW" altLang="en-US" sz="3600" b="1" dirty="0">
                <a:solidFill>
                  <a:srgbClr val="FF0000"/>
                </a:solidFill>
              </a:rPr>
              <a:t>保險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3600" b="1" dirty="0" smtClean="0"/>
              <a:t>實習</a:t>
            </a:r>
            <a:r>
              <a:rPr lang="zh-TW" altLang="en-US" sz="3600" b="1" dirty="0"/>
              <a:t>期間甲方提供丙方經常性實習薪資或津貼，則甲方須為丙方投保勞工保險</a:t>
            </a:r>
            <a:r>
              <a:rPr lang="en-US" altLang="zh-TW" sz="3600" b="1" dirty="0"/>
              <a:t>【</a:t>
            </a:r>
            <a:r>
              <a:rPr lang="zh-TW" altLang="en-US" sz="3600" b="1" dirty="0"/>
              <a:t>包含意外傷害或職業災害等事故保險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。實習期間甲方未提供丙方經常性實習薪資或津貼，則乙方於實習期間為丙方投保學生意外險新臺幣</a:t>
            </a:r>
            <a:r>
              <a:rPr lang="en-US" altLang="zh-TW" sz="3600" b="1" dirty="0"/>
              <a:t>200</a:t>
            </a:r>
            <a:r>
              <a:rPr lang="zh-TW" altLang="en-US" sz="3600" b="1" dirty="0"/>
              <a:t>萬元及傷害醫療險新臺幣</a:t>
            </a:r>
            <a:r>
              <a:rPr lang="en-US" altLang="zh-TW" sz="3600" b="1" dirty="0"/>
              <a:t>5</a:t>
            </a:r>
            <a:r>
              <a:rPr lang="zh-TW" altLang="en-US" sz="3600" b="1" dirty="0"/>
              <a:t>萬元</a:t>
            </a:r>
            <a:r>
              <a:rPr lang="zh-TW" altLang="en-US" sz="3600" b="1" dirty="0" smtClean="0"/>
              <a:t>。 </a:t>
            </a: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由各媒合單位提出保險名冊至生涯發展中心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。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7948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實習前，您需要知道的事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556792"/>
            <a:ext cx="8282882" cy="5040560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4400" b="1" dirty="0" smtClean="0">
                <a:solidFill>
                  <a:srgbClr val="FF0000"/>
                </a:solidFill>
              </a:rPr>
              <a:t>貼心</a:t>
            </a:r>
            <a:r>
              <a:rPr lang="zh-TW" altLang="en-US" sz="14400" b="1" dirty="0">
                <a:solidFill>
                  <a:srgbClr val="FF0000"/>
                </a:solidFill>
              </a:rPr>
              <a:t>提醒</a:t>
            </a:r>
            <a:r>
              <a:rPr lang="en-US" altLang="zh-TW" sz="14400" b="1" dirty="0">
                <a:solidFill>
                  <a:srgbClr val="FF0000"/>
                </a:solidFill>
              </a:rPr>
              <a:t>:</a:t>
            </a:r>
            <a:r>
              <a:rPr lang="zh-TW" altLang="en-US" sz="14400" b="1" dirty="0"/>
              <a:t>建議參加</a:t>
            </a:r>
            <a:r>
              <a:rPr lang="zh-TW" altLang="en-US" sz="14400" b="1" dirty="0">
                <a:solidFill>
                  <a:srgbClr val="0000FF"/>
                </a:solidFill>
              </a:rPr>
              <a:t>海內、外實習</a:t>
            </a:r>
            <a:r>
              <a:rPr lang="zh-TW" altLang="en-US" sz="14400" b="1" dirty="0"/>
              <a:t>的同學請自行額外購買保險，以保障自身安全。</a:t>
            </a:r>
            <a:endParaRPr lang="en-US" altLang="zh-TW" sz="14400" b="1" dirty="0"/>
          </a:p>
          <a:p>
            <a:r>
              <a:rPr lang="zh-TW" altLang="en-US" sz="14400" b="1" dirty="0" smtClean="0">
                <a:solidFill>
                  <a:srgbClr val="FF0000"/>
                </a:solidFill>
              </a:rPr>
              <a:t>貼心</a:t>
            </a:r>
            <a:r>
              <a:rPr lang="zh-TW" altLang="en-US" sz="14400" b="1" dirty="0">
                <a:solidFill>
                  <a:srgbClr val="FF0000"/>
                </a:solidFill>
              </a:rPr>
              <a:t>提醒</a:t>
            </a:r>
            <a:r>
              <a:rPr lang="en-US" altLang="zh-TW" sz="14400" b="1" dirty="0">
                <a:solidFill>
                  <a:srgbClr val="FF0000"/>
                </a:solidFill>
              </a:rPr>
              <a:t>:</a:t>
            </a:r>
            <a:endParaRPr lang="zh-TW" altLang="en-US" sz="14400" b="1" dirty="0">
              <a:solidFill>
                <a:srgbClr val="FF0000"/>
              </a:solidFill>
            </a:endParaRPr>
          </a:p>
          <a:p>
            <a:r>
              <a:rPr lang="en-US" altLang="zh-TW" sz="14400" b="1" dirty="0"/>
              <a:t>(1).</a:t>
            </a:r>
            <a:r>
              <a:rPr lang="zh-TW" altLang="en-US" sz="14400" b="1" dirty="0"/>
              <a:t>「意外險」為發生意外事故所衍生之醫療費用（例如：車禍等）。</a:t>
            </a:r>
          </a:p>
          <a:p>
            <a:r>
              <a:rPr lang="en-US" altLang="zh-TW" sz="14400" b="1" dirty="0"/>
              <a:t>(2).</a:t>
            </a:r>
            <a:r>
              <a:rPr lang="zh-TW" altLang="en-US" sz="14400" b="1" dirty="0"/>
              <a:t>學校為同學投保之海內外實習保險僅為基本保障，且皆不包含「醫療險」（即為非因意外而衍生之醫療費用，例如腸胃炎等疾病）。</a:t>
            </a:r>
            <a:endParaRPr lang="zh-TW" altLang="en-US" sz="144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7A4-FEA4-406F-8E54-74E9A972248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8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74769" cy="13208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    </a:t>
            </a:r>
            <a:r>
              <a:rPr lang="zh-TW" altLang="en-US" sz="4000" b="1" u="sng" dirty="0" smtClean="0"/>
              <a:t>實習期間，</a:t>
            </a:r>
            <a:r>
              <a:rPr lang="zh-TW" altLang="en-US" sz="4000" b="1" u="sng" dirty="0"/>
              <a:t>您需要完成的事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340768"/>
            <a:ext cx="806685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latin typeface="+mj-ea"/>
                <a:ea typeface="+mj-ea"/>
              </a:rPr>
              <a:t>完成</a:t>
            </a:r>
            <a:r>
              <a:rPr lang="zh-TW" altLang="en-US" sz="3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實習</a:t>
            </a:r>
            <a:r>
              <a:rPr lang="zh-TW" altLang="zh-TW" sz="3600" b="1" dirty="0">
                <a:solidFill>
                  <a:srgbClr val="FF0000"/>
                </a:solidFill>
                <a:latin typeface="+mj-ea"/>
                <a:ea typeface="+mj-ea"/>
              </a:rPr>
              <a:t>計畫</a:t>
            </a:r>
            <a:r>
              <a:rPr lang="zh-TW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書</a:t>
            </a:r>
            <a:r>
              <a:rPr lang="zh-TW" altLang="en-US" sz="3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en-US" altLang="zh-TW" sz="3600" b="1" dirty="0" smtClean="0">
                <a:latin typeface="+mj-ea"/>
                <a:ea typeface="+mj-ea"/>
              </a:rPr>
              <a:t>:</a:t>
            </a:r>
          </a:p>
          <a:p>
            <a:pPr marL="0" indent="0">
              <a:buNone/>
            </a:pPr>
            <a:r>
              <a:rPr lang="zh-TW" altLang="en-US" sz="3600" b="1" dirty="0" smtClean="0">
                <a:latin typeface="+mj-ea"/>
                <a:ea typeface="+mj-ea"/>
              </a:rPr>
              <a:t>原則上</a:t>
            </a: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zh-TW" sz="3600" b="1" dirty="0">
                <a:latin typeface="+mj-ea"/>
              </a:rPr>
              <a:t>實習計畫書</a:t>
            </a: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3600" b="1" dirty="0" smtClean="0">
                <a:latin typeface="+mj-ea"/>
                <a:ea typeface="+mj-ea"/>
              </a:rPr>
              <a:t>應於實習前完成</a:t>
            </a:r>
            <a:r>
              <a:rPr lang="en-US" altLang="zh-TW" sz="3600" b="1" dirty="0" smtClean="0">
                <a:latin typeface="+mj-ea"/>
                <a:ea typeface="+mj-ea"/>
              </a:rPr>
              <a:t>(</a:t>
            </a:r>
            <a:r>
              <a:rPr lang="zh-TW" altLang="en-US" sz="3600" b="1" dirty="0" smtClean="0">
                <a:latin typeface="+mj-ea"/>
                <a:ea typeface="+mj-ea"/>
              </a:rPr>
              <a:t>含簽核完畢</a:t>
            </a:r>
            <a:r>
              <a:rPr lang="en-US" altLang="zh-TW" sz="3600" b="1" dirty="0" smtClean="0">
                <a:latin typeface="+mj-ea"/>
                <a:ea typeface="+mj-ea"/>
              </a:rPr>
              <a:t>)</a:t>
            </a:r>
            <a:r>
              <a:rPr lang="zh-TW" altLang="en-US" sz="3600" b="1" dirty="0" smtClean="0">
                <a:latin typeface="+mj-ea"/>
                <a:ea typeface="+mj-ea"/>
              </a:rPr>
              <a:t>。但一般為實習生正式進入實習場域後，與督導人員溝通與商討後方能填寫。故實習生可於實習後二週內繳交至媒合單位</a:t>
            </a:r>
            <a:r>
              <a:rPr lang="en-US" altLang="zh-TW" sz="3600" b="1" dirty="0" smtClean="0">
                <a:latin typeface="+mj-ea"/>
                <a:ea typeface="+mj-ea"/>
              </a:rPr>
              <a:t>(</a:t>
            </a:r>
            <a:r>
              <a:rPr lang="zh-TW" altLang="en-US" sz="3600" b="1" dirty="0" smtClean="0">
                <a:latin typeface="+mj-ea"/>
                <a:ea typeface="+mj-ea"/>
              </a:rPr>
              <a:t>須完成簽核</a:t>
            </a:r>
            <a:r>
              <a:rPr lang="en-US" altLang="zh-TW" sz="3600" b="1" dirty="0" smtClean="0">
                <a:latin typeface="+mj-ea"/>
                <a:ea typeface="+mj-ea"/>
              </a:rPr>
              <a:t>)</a:t>
            </a:r>
            <a:r>
              <a:rPr lang="zh-TW" altLang="en-US" sz="3600" b="1" dirty="0" smtClean="0">
                <a:latin typeface="+mj-ea"/>
                <a:ea typeface="+mj-ea"/>
              </a:rPr>
              <a:t>。若為短期實習</a:t>
            </a:r>
            <a:r>
              <a:rPr lang="en-US" altLang="zh-TW" sz="3600" b="1" dirty="0" smtClean="0">
                <a:latin typeface="+mj-ea"/>
                <a:ea typeface="+mj-ea"/>
              </a:rPr>
              <a:t>(</a:t>
            </a:r>
            <a:r>
              <a:rPr lang="zh-TW" altLang="en-US" sz="3600" b="1" dirty="0" smtClean="0">
                <a:latin typeface="+mj-ea"/>
                <a:ea typeface="+mj-ea"/>
              </a:rPr>
              <a:t>如暑期</a:t>
            </a:r>
            <a:r>
              <a:rPr lang="en-US" altLang="zh-TW" sz="3600" b="1" dirty="0" smtClean="0">
                <a:latin typeface="+mj-ea"/>
                <a:ea typeface="+mj-ea"/>
              </a:rPr>
              <a:t>)</a:t>
            </a:r>
            <a:r>
              <a:rPr lang="zh-TW" altLang="en-US" sz="3600" b="1" dirty="0" smtClean="0">
                <a:latin typeface="+mj-ea"/>
                <a:ea typeface="+mj-ea"/>
              </a:rPr>
              <a:t>或偏遠地</a:t>
            </a:r>
            <a:r>
              <a:rPr lang="zh-TW" altLang="en-US" sz="3600" b="1" dirty="0">
                <a:latin typeface="+mj-ea"/>
                <a:ea typeface="+mj-ea"/>
              </a:rPr>
              <a:t>區</a:t>
            </a:r>
            <a:r>
              <a:rPr lang="zh-TW" altLang="en-US" sz="3600" b="1" dirty="0" smtClean="0">
                <a:latin typeface="+mj-ea"/>
                <a:ea typeface="+mj-ea"/>
              </a:rPr>
              <a:t>實習，不克返校繳交者，則可於實習結束後與實習成果報告一併繳交至媒合單位。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0582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zh-TW" altLang="en-US" b="1" u="sng" dirty="0"/>
              <a:t>實習期間，您</a:t>
            </a:r>
            <a:r>
              <a:rPr lang="zh-TW" altLang="en-US" b="1" u="sng" dirty="0" smtClean="0"/>
              <a:t>需要留意的</a:t>
            </a:r>
            <a:r>
              <a:rPr lang="zh-TW" altLang="en-US" b="1" u="sng" dirty="0"/>
              <a:t>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484784"/>
            <a:ext cx="8282882" cy="4968552"/>
          </a:xfrm>
        </p:spPr>
        <p:txBody>
          <a:bodyPr>
            <a:noAutofit/>
          </a:bodyPr>
          <a:lstStyle/>
          <a:p>
            <a:r>
              <a:rPr lang="zh-TW" altLang="en-US" sz="3500" b="1" dirty="0" smtClean="0">
                <a:latin typeface="+mj-ea"/>
                <a:ea typeface="+mj-ea"/>
              </a:rPr>
              <a:t>與實習輔導老師或媒合單位保持密切連結，於實習場域遇到困難，應隨時反映。</a:t>
            </a:r>
            <a:endParaRPr lang="en-US" altLang="zh-TW" sz="3500" b="1" dirty="0" smtClean="0">
              <a:latin typeface="+mj-ea"/>
              <a:ea typeface="+mj-ea"/>
            </a:endParaRPr>
          </a:p>
          <a:p>
            <a:r>
              <a:rPr lang="zh-TW" altLang="en-US" sz="3500" b="1" dirty="0">
                <a:latin typeface="+mj-ea"/>
                <a:ea typeface="+mj-ea"/>
              </a:rPr>
              <a:t>學生必須完成「</a:t>
            </a:r>
            <a:r>
              <a:rPr lang="zh-TW" altLang="en-US" sz="3500" b="1" dirty="0">
                <a:solidFill>
                  <a:srgbClr val="FF0000"/>
                </a:solidFill>
                <a:latin typeface="+mj-ea"/>
                <a:ea typeface="+mj-ea"/>
              </a:rPr>
              <a:t>所需實習時數</a:t>
            </a:r>
            <a:r>
              <a:rPr lang="zh-TW" altLang="en-US" sz="3500" b="1" dirty="0">
                <a:latin typeface="+mj-ea"/>
                <a:ea typeface="+mj-ea"/>
              </a:rPr>
              <a:t>」加上「</a:t>
            </a:r>
            <a:r>
              <a:rPr lang="zh-TW" altLang="en-US" sz="3500" b="1" dirty="0">
                <a:solidFill>
                  <a:srgbClr val="FF0000"/>
                </a:solidFill>
                <a:latin typeface="+mj-ea"/>
                <a:ea typeface="+mj-ea"/>
              </a:rPr>
              <a:t>合約期滿</a:t>
            </a:r>
            <a:r>
              <a:rPr lang="zh-TW" altLang="en-US" sz="3500" b="1" dirty="0">
                <a:latin typeface="+mj-ea"/>
                <a:ea typeface="+mj-ea"/>
              </a:rPr>
              <a:t>」才能獲得學分。雖然時數已經提前累計達到，仍必須依實習期間的規範與要求，不能提前結束實習</a:t>
            </a:r>
            <a:r>
              <a:rPr lang="zh-TW" altLang="en-US" sz="3500" b="1" dirty="0" smtClean="0">
                <a:latin typeface="+mj-ea"/>
                <a:ea typeface="+mj-ea"/>
              </a:rPr>
              <a:t>。因此，同學選擇實習機構時，請務必確定可以配合實習起訖日期方能報名。</a:t>
            </a:r>
            <a:endParaRPr lang="zh-TW" altLang="en-US" sz="3500" b="1" dirty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7A4-FEA4-406F-8E54-74E9A972248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28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50833" cy="1320800"/>
          </a:xfrm>
        </p:spPr>
        <p:txBody>
          <a:bodyPr/>
          <a:lstStyle/>
          <a:p>
            <a:r>
              <a:rPr lang="zh-TW" altLang="en-US" sz="4000" b="1" u="sng" dirty="0" smtClean="0"/>
              <a:t>實習結束後，</a:t>
            </a:r>
            <a:r>
              <a:rPr lang="zh-TW" altLang="en-US" sz="4000" b="1" u="sng" dirty="0"/>
              <a:t>您需要完成的事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484784"/>
            <a:ext cx="8426898" cy="5256584"/>
          </a:xfrm>
        </p:spPr>
        <p:txBody>
          <a:bodyPr>
            <a:noAutofit/>
          </a:bodyPr>
          <a:lstStyle/>
          <a:p>
            <a:r>
              <a:rPr lang="zh-TW" altLang="en-US" sz="3300" b="1" dirty="0" smtClean="0">
                <a:solidFill>
                  <a:srgbClr val="FF0000"/>
                </a:solidFill>
                <a:latin typeface="+mj-ea"/>
                <a:ea typeface="+mj-ea"/>
              </a:rPr>
              <a:t>實習成果報告</a:t>
            </a:r>
            <a:r>
              <a:rPr lang="en-US" altLang="zh-TW" sz="3300" b="1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TW" altLang="en-US" sz="3300" b="1" dirty="0" smtClean="0">
                <a:latin typeface="+mj-ea"/>
                <a:ea typeface="+mj-ea"/>
              </a:rPr>
              <a:t>於實習結束後二週內完成，並繳交至媒合單位。</a:t>
            </a:r>
            <a:r>
              <a:rPr lang="en-US" altLang="zh-TW" sz="3300" b="1" dirty="0" smtClean="0">
                <a:latin typeface="+mj-ea"/>
                <a:ea typeface="+mj-ea"/>
              </a:rPr>
              <a:t>(</a:t>
            </a:r>
            <a:r>
              <a:rPr lang="zh-TW" altLang="en-US" sz="3300" b="1" dirty="0" smtClean="0">
                <a:latin typeface="+mj-ea"/>
                <a:ea typeface="+mj-ea"/>
              </a:rPr>
              <a:t>依媒合單位規定繳交</a:t>
            </a:r>
            <a:r>
              <a:rPr lang="en-US" altLang="zh-TW" sz="3300" b="1" dirty="0" smtClean="0">
                <a:latin typeface="+mj-ea"/>
                <a:ea typeface="+mj-ea"/>
              </a:rPr>
              <a:t>)</a:t>
            </a:r>
            <a:endParaRPr lang="en-US" altLang="zh-TW" sz="3300" b="1" dirty="0" smtClean="0">
              <a:solidFill>
                <a:srgbClr val="2A0CDC"/>
              </a:solidFill>
              <a:latin typeface="+mj-ea"/>
              <a:ea typeface="+mj-ea"/>
            </a:endParaRPr>
          </a:p>
          <a:p>
            <a:r>
              <a:rPr lang="zh-TW" altLang="en-US" sz="3300" b="1" dirty="0" smtClean="0">
                <a:solidFill>
                  <a:srgbClr val="FF0000"/>
                </a:solidFill>
                <a:latin typeface="+mj-ea"/>
                <a:ea typeface="+mj-ea"/>
              </a:rPr>
              <a:t>實習考評</a:t>
            </a:r>
            <a:r>
              <a:rPr lang="zh-TW" altLang="en-US" sz="3300" b="1" dirty="0">
                <a:solidFill>
                  <a:srgbClr val="FF0000"/>
                </a:solidFill>
                <a:latin typeface="+mj-ea"/>
                <a:ea typeface="+mj-ea"/>
              </a:rPr>
              <a:t>表、實習時數</a:t>
            </a:r>
            <a:r>
              <a:rPr lang="zh-TW" altLang="en-US" sz="3300" b="1" dirty="0" smtClean="0">
                <a:solidFill>
                  <a:srgbClr val="FF0000"/>
                </a:solidFill>
                <a:latin typeface="+mj-ea"/>
                <a:ea typeface="+mj-ea"/>
              </a:rPr>
              <a:t>證明</a:t>
            </a:r>
            <a:r>
              <a:rPr lang="en-US" altLang="zh-TW" sz="3300" b="1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TW" altLang="en-US" sz="3300" b="1" dirty="0" smtClean="0">
                <a:latin typeface="+mj-ea"/>
                <a:ea typeface="+mj-ea"/>
              </a:rPr>
              <a:t>實習機構須於學生實習結束後二週內幫實習生開立，實習生可於實習即將結束前提醒機構督導人員，並請機構完成後寄回本校實習媒合單位。</a:t>
            </a:r>
            <a:r>
              <a:rPr lang="en-US" altLang="zh-TW" sz="3300" b="1" dirty="0" smtClean="0">
                <a:latin typeface="+mj-ea"/>
                <a:ea typeface="+mj-ea"/>
              </a:rPr>
              <a:t>(</a:t>
            </a:r>
            <a:r>
              <a:rPr lang="zh-TW" altLang="en-US" sz="3300" b="1" dirty="0" smtClean="0">
                <a:latin typeface="+mj-ea"/>
                <a:ea typeface="+mj-ea"/>
              </a:rPr>
              <a:t>例如經過系上媒合則請寄至系上，如為生涯發展中心媒合則寄至生涯發展中心</a:t>
            </a:r>
            <a:r>
              <a:rPr lang="en-US" altLang="zh-TW" sz="3300" b="1" dirty="0" smtClean="0">
                <a:latin typeface="+mj-ea"/>
                <a:ea typeface="+mj-ea"/>
              </a:rPr>
              <a:t>)</a:t>
            </a:r>
          </a:p>
          <a:p>
            <a:pPr lvl="0"/>
            <a:r>
              <a:rPr lang="zh-TW" altLang="zh-TW" sz="3300" b="1" dirty="0">
                <a:solidFill>
                  <a:srgbClr val="FF0000"/>
                </a:solidFill>
              </a:rPr>
              <a:t>實習</a:t>
            </a:r>
            <a:r>
              <a:rPr lang="zh-TW" altLang="zh-TW" sz="3300" b="1" dirty="0" smtClean="0">
                <a:solidFill>
                  <a:srgbClr val="FF0000"/>
                </a:solidFill>
              </a:rPr>
              <a:t>心得</a:t>
            </a:r>
            <a:r>
              <a:rPr lang="en-US" altLang="zh-TW" sz="3300" b="1" dirty="0" smtClean="0">
                <a:solidFill>
                  <a:srgbClr val="FF0000"/>
                </a:solidFill>
              </a:rPr>
              <a:t>:</a:t>
            </a:r>
            <a:r>
              <a:rPr lang="zh-TW" altLang="zh-TW" sz="3300" b="1" dirty="0" smtClean="0"/>
              <a:t>可</a:t>
            </a:r>
            <a:r>
              <a:rPr lang="zh-TW" altLang="zh-TW" sz="3300" b="1" dirty="0"/>
              <a:t>登載於新版</a:t>
            </a:r>
            <a:r>
              <a:rPr lang="en-US" altLang="zh-TW" sz="3300" b="1" dirty="0"/>
              <a:t>W-Portfolio</a:t>
            </a:r>
            <a:r>
              <a:rPr lang="zh-TW" altLang="zh-TW" sz="3300" b="1" dirty="0"/>
              <a:t>的「多元表現」</a:t>
            </a:r>
            <a:r>
              <a:rPr lang="zh-TW" altLang="zh-TW" sz="3300" dirty="0"/>
              <a:t>。</a:t>
            </a:r>
          </a:p>
          <a:p>
            <a:endParaRPr lang="en-US" altLang="zh-TW" sz="33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3466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05188" y="3532493"/>
            <a:ext cx="8443275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600" b="1" dirty="0" err="1">
                <a:latin typeface="+mj-ea"/>
              </a:rPr>
              <a:t>Ans</a:t>
            </a:r>
            <a:r>
              <a:rPr lang="zh-TW" altLang="en-US" sz="2600" b="1" dirty="0">
                <a:latin typeface="+mj-ea"/>
              </a:rPr>
              <a:t>：各系皆有儲備優質的實習機構，並且持續開發當中，同學皆可以密切注意</a:t>
            </a:r>
            <a:r>
              <a:rPr lang="zh-TW" altLang="en-US" sz="2600" b="1" dirty="0">
                <a:solidFill>
                  <a:srgbClr val="C00000"/>
                </a:solidFill>
                <a:latin typeface="+mj-ea"/>
              </a:rPr>
              <a:t>各系</a:t>
            </a:r>
            <a:r>
              <a:rPr lang="zh-TW" altLang="en-US" sz="2600" b="1" dirty="0">
                <a:latin typeface="+mj-ea"/>
              </a:rPr>
              <a:t>及</a:t>
            </a:r>
            <a:r>
              <a:rPr lang="zh-TW" altLang="en-US" sz="2600" b="1" dirty="0">
                <a:solidFill>
                  <a:srgbClr val="C00000"/>
                </a:solidFill>
                <a:latin typeface="+mj-ea"/>
              </a:rPr>
              <a:t>生涯發展中心</a:t>
            </a:r>
            <a:r>
              <a:rPr lang="zh-TW" altLang="en-US" sz="2600" b="1" dirty="0" smtClean="0">
                <a:solidFill>
                  <a:srgbClr val="C00000"/>
                </a:solidFill>
                <a:latin typeface="+mj-ea"/>
              </a:rPr>
              <a:t>網頁公告</a:t>
            </a:r>
            <a:r>
              <a:rPr lang="zh-TW" altLang="en-US" sz="2600" b="1" dirty="0">
                <a:latin typeface="+mj-ea"/>
              </a:rPr>
              <a:t>。</a:t>
            </a:r>
            <a:endParaRPr lang="en-US" altLang="zh-TW" sz="2600" b="1" dirty="0">
              <a:latin typeface="+mj-ea"/>
            </a:endParaRPr>
          </a:p>
        </p:txBody>
      </p:sp>
      <p:cxnSp>
        <p:nvCxnSpPr>
          <p:cNvPr id="6" name="直接连接符 11">
            <a:extLst>
              <a:ext uri="{FF2B5EF4-FFF2-40B4-BE49-F238E27FC236}">
                <a16:creationId xmlns:a16="http://schemas.microsoft.com/office/drawing/2014/main" id="{E0E07BB2-0F18-428B-83D9-44BE99C813E1}"/>
              </a:ext>
            </a:extLst>
          </p:cNvPr>
          <p:cNvCxnSpPr>
            <a:cxnSpLocks/>
          </p:cNvCxnSpPr>
          <p:nvPr/>
        </p:nvCxnSpPr>
        <p:spPr>
          <a:xfrm>
            <a:off x="395536" y="1124744"/>
            <a:ext cx="4608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9"/>
          <p:cNvSpPr txBox="1"/>
          <p:nvPr/>
        </p:nvSpPr>
        <p:spPr>
          <a:xfrm>
            <a:off x="323528" y="447636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defRPr/>
            </a:pP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本校實習常見Ｑ＆Ａ</a:t>
            </a: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07504" y="1556792"/>
            <a:ext cx="4896544" cy="504056"/>
          </a:xfrm>
          <a:prstGeom prst="round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bg1"/>
                </a:solidFill>
                <a:latin typeface="+mj-ea"/>
              </a:rPr>
              <a:t>Q</a:t>
            </a:r>
            <a:r>
              <a:rPr lang="en-US" altLang="zh-TW" sz="2800" b="1" dirty="0">
                <a:solidFill>
                  <a:schemeClr val="bg1"/>
                </a:solidFill>
                <a:latin typeface="+mj-ea"/>
              </a:rPr>
              <a:t>1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：學生</a:t>
            </a:r>
            <a:r>
              <a:rPr lang="zh-TW" altLang="en-US" sz="2800" b="1" dirty="0">
                <a:solidFill>
                  <a:schemeClr val="bg1"/>
                </a:solidFill>
                <a:latin typeface="+mj-ea"/>
              </a:rPr>
              <a:t>何時可以開始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實習？</a:t>
            </a:r>
            <a:endParaRPr lang="en-US" altLang="zh-TW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512" y="2181489"/>
            <a:ext cx="9702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err="1" smtClean="0">
                <a:latin typeface="+mj-ea"/>
              </a:rPr>
              <a:t>Ans</a:t>
            </a:r>
            <a:r>
              <a:rPr lang="zh-TW" altLang="en-US" sz="2400" b="1" dirty="0">
                <a:latin typeface="+mj-ea"/>
              </a:rPr>
              <a:t>：</a:t>
            </a:r>
            <a:r>
              <a:rPr lang="zh-TW" altLang="en-US" sz="2400" b="1" dirty="0" smtClean="0">
                <a:latin typeface="+mj-ea"/>
              </a:rPr>
              <a:t>敬請</a:t>
            </a:r>
            <a:r>
              <a:rPr lang="zh-TW" altLang="en-US" sz="2400" b="1" dirty="0">
                <a:latin typeface="+mj-ea"/>
              </a:rPr>
              <a:t>參照各系科目學分表。</a:t>
            </a:r>
            <a:r>
              <a:rPr lang="en-US" altLang="zh-TW" sz="2400" b="1" dirty="0" smtClean="0">
                <a:latin typeface="+mj-ea"/>
              </a:rPr>
              <a:t>(</a:t>
            </a:r>
            <a:r>
              <a:rPr lang="zh-TW" altLang="en-US" sz="2400" b="1" dirty="0" smtClean="0">
                <a:latin typeface="+mj-ea"/>
              </a:rPr>
              <a:t>亦可至教務處課</a:t>
            </a:r>
            <a:r>
              <a:rPr lang="zh-TW" altLang="en-US" sz="2400" b="1" dirty="0">
                <a:latin typeface="+mj-ea"/>
              </a:rPr>
              <a:t>務</a:t>
            </a:r>
            <a:r>
              <a:rPr lang="zh-TW" altLang="en-US" sz="2400" b="1" dirty="0" smtClean="0">
                <a:latin typeface="+mj-ea"/>
              </a:rPr>
              <a:t>組網站查詢</a:t>
            </a:r>
            <a:r>
              <a:rPr lang="en-US" altLang="zh-TW" sz="2400" b="1" dirty="0">
                <a:latin typeface="+mj-ea"/>
              </a:rPr>
              <a:t>)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57124" y="2907796"/>
            <a:ext cx="8043267" cy="504056"/>
          </a:xfrm>
          <a:prstGeom prst="round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TW" sz="2800" b="1" dirty="0" smtClean="0">
                <a:solidFill>
                  <a:schemeClr val="bg1"/>
                </a:solidFill>
                <a:latin typeface="+mj-ea"/>
              </a:rPr>
              <a:t>Q2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：可以</a:t>
            </a:r>
            <a:r>
              <a:rPr lang="zh-TW" altLang="en-US" sz="2800" b="1" dirty="0">
                <a:solidFill>
                  <a:schemeClr val="bg1"/>
                </a:solidFill>
                <a:latin typeface="+mj-ea"/>
              </a:rPr>
              <a:t>透過學校哪些單位找到適合的實習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機構</a:t>
            </a:r>
            <a:r>
              <a:rPr lang="zh-TW" altLang="en-US" sz="2400" b="1" dirty="0">
                <a:solidFill>
                  <a:schemeClr val="bg1"/>
                </a:solidFill>
                <a:latin typeface="+mj-ea"/>
              </a:rPr>
              <a:t>？</a:t>
            </a:r>
            <a:endParaRPr lang="en-US" altLang="zh-TW" sz="24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07504" y="4725144"/>
            <a:ext cx="6624736" cy="504056"/>
          </a:xfrm>
          <a:prstGeom prst="round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+mj-ea"/>
              </a:rPr>
              <a:t>Q3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：</a:t>
            </a:r>
            <a:r>
              <a:rPr lang="zh-TW" altLang="en-US" sz="2800" b="1" dirty="0">
                <a:latin typeface="+mj-ea"/>
              </a:rPr>
              <a:t>如果參與一年的實習，需要延畢嗎</a:t>
            </a:r>
            <a:r>
              <a:rPr lang="en-US" altLang="zh-TW" sz="2800" b="1" dirty="0">
                <a:latin typeface="+mj-ea"/>
              </a:rPr>
              <a:t>?</a:t>
            </a:r>
          </a:p>
        </p:txBody>
      </p:sp>
      <p:sp>
        <p:nvSpPr>
          <p:cNvPr id="14" name="矩形 13"/>
          <p:cNvSpPr/>
          <p:nvPr/>
        </p:nvSpPr>
        <p:spPr>
          <a:xfrm>
            <a:off x="302843" y="5252772"/>
            <a:ext cx="7226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err="1">
                <a:latin typeface="+mj-ea"/>
              </a:rPr>
              <a:t>Ans</a:t>
            </a:r>
            <a:r>
              <a:rPr lang="zh-TW" altLang="en-US" sz="2800" b="1" dirty="0">
                <a:latin typeface="+mj-ea"/>
              </a:rPr>
              <a:t>：</a:t>
            </a:r>
            <a:r>
              <a:rPr lang="zh-TW" altLang="en-US" sz="2800" b="1" dirty="0" smtClean="0">
                <a:latin typeface="+mj-ea"/>
              </a:rPr>
              <a:t>不一定，請洽</a:t>
            </a:r>
            <a:r>
              <a:rPr lang="zh-TW" altLang="en-US" sz="2800" b="1" dirty="0">
                <a:latin typeface="+mj-ea"/>
              </a:rPr>
              <a:t>各系實習課程抵免方式</a:t>
            </a:r>
            <a:r>
              <a:rPr lang="zh-TW" altLang="en-US" sz="2400" b="1" dirty="0">
                <a:latin typeface="+mj-ea"/>
              </a:rPr>
              <a:t>。</a:t>
            </a:r>
            <a:endParaRPr lang="en-US" altLang="zh-TW" sz="24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008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23528" y="3933056"/>
            <a:ext cx="8208912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500" dirty="0" err="1">
                <a:latin typeface="+mj-ea"/>
              </a:rPr>
              <a:t>Ans</a:t>
            </a:r>
            <a:r>
              <a:rPr lang="zh-TW" altLang="en-US" sz="2500" dirty="0" smtClean="0">
                <a:latin typeface="+mj-ea"/>
              </a:rPr>
              <a:t>：</a:t>
            </a:r>
            <a:r>
              <a:rPr lang="zh-TW" altLang="en-US" sz="2500" dirty="0">
                <a:latin typeface="+mj-ea"/>
              </a:rPr>
              <a:t>請進入生涯發展中心網頁公告區，連結網址進行</a:t>
            </a:r>
            <a:r>
              <a:rPr lang="zh-TW" altLang="en-US" sz="2500" dirty="0" smtClean="0">
                <a:latin typeface="+mj-ea"/>
              </a:rPr>
              <a:t>報名，建議</a:t>
            </a:r>
            <a:r>
              <a:rPr lang="zh-TW" altLang="en-US" sz="2500" dirty="0">
                <a:latin typeface="+mj-ea"/>
              </a:rPr>
              <a:t>同時參加生涯發展中心及系上舉辦的行前說明會。</a:t>
            </a:r>
          </a:p>
        </p:txBody>
      </p:sp>
      <p:cxnSp>
        <p:nvCxnSpPr>
          <p:cNvPr id="6" name="直接连接符 11">
            <a:extLst>
              <a:ext uri="{FF2B5EF4-FFF2-40B4-BE49-F238E27FC236}">
                <a16:creationId xmlns:a16="http://schemas.microsoft.com/office/drawing/2014/main" id="{E0E07BB2-0F18-428B-83D9-44BE99C813E1}"/>
              </a:ext>
            </a:extLst>
          </p:cNvPr>
          <p:cNvCxnSpPr>
            <a:cxnSpLocks/>
          </p:cNvCxnSpPr>
          <p:nvPr/>
        </p:nvCxnSpPr>
        <p:spPr>
          <a:xfrm>
            <a:off x="395536" y="1124744"/>
            <a:ext cx="4608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9"/>
          <p:cNvSpPr txBox="1"/>
          <p:nvPr/>
        </p:nvSpPr>
        <p:spPr>
          <a:xfrm>
            <a:off x="323528" y="447636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defRPr/>
            </a:pP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本校實習常見Ｑ＆Ａ</a:t>
            </a: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07504" y="1556792"/>
            <a:ext cx="6768752" cy="504056"/>
          </a:xfrm>
          <a:prstGeom prst="round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+mj-ea"/>
              </a:rPr>
              <a:t>Q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４：</a:t>
            </a:r>
            <a:r>
              <a:rPr lang="zh-TW" altLang="en-US" sz="2800" b="1" dirty="0">
                <a:latin typeface="+mj-ea"/>
              </a:rPr>
              <a:t>實習前一定要參加行前說明會嗎</a:t>
            </a:r>
            <a:r>
              <a:rPr lang="en-US" altLang="zh-TW" sz="2800" b="1" dirty="0">
                <a:latin typeface="+mj-ea"/>
              </a:rPr>
              <a:t>?</a:t>
            </a:r>
          </a:p>
        </p:txBody>
      </p:sp>
      <p:sp>
        <p:nvSpPr>
          <p:cNvPr id="10" name="矩形 9"/>
          <p:cNvSpPr/>
          <p:nvPr/>
        </p:nvSpPr>
        <p:spPr>
          <a:xfrm>
            <a:off x="179512" y="2204864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500" dirty="0" err="1" smtClean="0">
                <a:latin typeface="+mj-ea"/>
              </a:rPr>
              <a:t>Ans</a:t>
            </a:r>
            <a:r>
              <a:rPr lang="zh-TW" altLang="en-US" sz="2500" dirty="0" smtClean="0">
                <a:latin typeface="+mj-ea"/>
              </a:rPr>
              <a:t>：本中心</a:t>
            </a:r>
            <a:r>
              <a:rPr lang="zh-TW" altLang="en-US" sz="2500" dirty="0">
                <a:latin typeface="+mj-ea"/>
              </a:rPr>
              <a:t>每學期會舉辦</a:t>
            </a:r>
            <a:r>
              <a:rPr lang="en-US" altLang="zh-TW" sz="2500" b="1" dirty="0">
                <a:solidFill>
                  <a:srgbClr val="C00000"/>
                </a:solidFill>
                <a:latin typeface="+mj-ea"/>
              </a:rPr>
              <a:t>3</a:t>
            </a:r>
            <a:r>
              <a:rPr lang="zh-TW" altLang="en-US" sz="2500" b="1" dirty="0">
                <a:solidFill>
                  <a:srgbClr val="C00000"/>
                </a:solidFill>
                <a:latin typeface="+mj-ea"/>
              </a:rPr>
              <a:t>場次</a:t>
            </a:r>
            <a:r>
              <a:rPr lang="zh-TW" altLang="en-US" sz="25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500" dirty="0">
                <a:latin typeface="+mj-ea"/>
              </a:rPr>
              <a:t>實習行前說明會暨分享會</a:t>
            </a:r>
            <a:r>
              <a:rPr lang="zh-TW" altLang="en-US" sz="25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2500" dirty="0">
                <a:latin typeface="+mj-ea"/>
              </a:rPr>
              <a:t>，欲參與國內</a:t>
            </a:r>
            <a:r>
              <a:rPr lang="en-US" altLang="zh-TW" sz="2500" dirty="0">
                <a:latin typeface="+mj-ea"/>
              </a:rPr>
              <a:t>(</a:t>
            </a:r>
            <a:r>
              <a:rPr lang="zh-TW" altLang="en-US" sz="2500" dirty="0">
                <a:latin typeface="+mj-ea"/>
              </a:rPr>
              <a:t>外</a:t>
            </a:r>
            <a:r>
              <a:rPr lang="en-US" altLang="zh-TW" sz="2500" dirty="0">
                <a:latin typeface="+mj-ea"/>
              </a:rPr>
              <a:t>)</a:t>
            </a:r>
            <a:r>
              <a:rPr lang="zh-TW" altLang="en-US" sz="2500" dirty="0">
                <a:latin typeface="+mj-ea"/>
              </a:rPr>
              <a:t>實習的學生，請於實習前擇一場次</a:t>
            </a:r>
            <a:r>
              <a:rPr lang="zh-TW" altLang="en-US" sz="2500" dirty="0" smtClean="0">
                <a:latin typeface="+mj-ea"/>
              </a:rPr>
              <a:t>參加。</a:t>
            </a:r>
            <a:endParaRPr lang="en-US" altLang="zh-TW" sz="2500" dirty="0">
              <a:latin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16033" y="3284984"/>
            <a:ext cx="8848455" cy="504056"/>
          </a:xfrm>
          <a:prstGeom prst="round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+mj-ea"/>
              </a:rPr>
              <a:t>Q</a:t>
            </a:r>
            <a:r>
              <a:rPr lang="zh-TW" altLang="en-US" sz="2400" b="1" dirty="0" smtClean="0">
                <a:solidFill>
                  <a:schemeClr val="bg1"/>
                </a:solidFill>
                <a:latin typeface="+mj-ea"/>
              </a:rPr>
              <a:t>５：</a:t>
            </a:r>
            <a:r>
              <a:rPr lang="zh-TW" altLang="en-US" sz="2400" b="1" dirty="0">
                <a:latin typeface="+mj-ea"/>
              </a:rPr>
              <a:t>如何報名參加實習行前說明會</a:t>
            </a:r>
            <a:r>
              <a:rPr lang="en-US" altLang="zh-TW" sz="2400" b="1" dirty="0">
                <a:latin typeface="+mj-ea"/>
              </a:rPr>
              <a:t>?</a:t>
            </a:r>
            <a:r>
              <a:rPr lang="zh-TW" altLang="en-US" sz="2400" b="1" dirty="0">
                <a:latin typeface="+mj-ea"/>
              </a:rPr>
              <a:t>可以參加系上所舉辦的嗎</a:t>
            </a:r>
            <a:r>
              <a:rPr lang="en-US" altLang="zh-TW" sz="2400" b="1" dirty="0">
                <a:latin typeface="+mj-ea"/>
              </a:rPr>
              <a:t>?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116033" y="5013176"/>
            <a:ext cx="5616624" cy="504056"/>
          </a:xfrm>
          <a:prstGeom prst="round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+mj-ea"/>
              </a:rPr>
              <a:t>Q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６：</a:t>
            </a:r>
            <a:r>
              <a:rPr lang="zh-TW" altLang="en-US" sz="2800" b="1" dirty="0">
                <a:latin typeface="+mj-ea"/>
              </a:rPr>
              <a:t>實習相關表單可於何處下載</a:t>
            </a:r>
            <a:r>
              <a:rPr lang="en-US" altLang="zh-TW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?</a:t>
            </a: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323528" y="5589240"/>
            <a:ext cx="8208912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 err="1" smtClean="0">
                <a:latin typeface="+mj-ea"/>
              </a:rPr>
              <a:t>Ans</a:t>
            </a:r>
            <a:r>
              <a:rPr lang="zh-TW" altLang="en-US" sz="2800" dirty="0" smtClean="0">
                <a:latin typeface="+mj-ea"/>
              </a:rPr>
              <a:t>：生涯發展中心網頁</a:t>
            </a:r>
            <a:r>
              <a:rPr lang="zh-TW" altLang="en-US" sz="2800" dirty="0">
                <a:latin typeface="+mj-ea"/>
              </a:rPr>
              <a:t>「</a:t>
            </a:r>
            <a:r>
              <a:rPr lang="zh-TW" altLang="en-US" sz="2800" b="1" dirty="0">
                <a:solidFill>
                  <a:srgbClr val="C00000"/>
                </a:solidFill>
                <a:latin typeface="+mj-ea"/>
              </a:rPr>
              <a:t>下載專區</a:t>
            </a:r>
            <a:r>
              <a:rPr lang="zh-TW" altLang="en-US" sz="2800" dirty="0">
                <a:latin typeface="+mj-ea"/>
              </a:rPr>
              <a:t>」皆有提供。</a:t>
            </a:r>
          </a:p>
        </p:txBody>
      </p:sp>
    </p:spTree>
    <p:extLst>
      <p:ext uri="{BB962C8B-B14F-4D97-AF65-F5344CB8AC3E}">
        <p14:creationId xmlns:p14="http://schemas.microsoft.com/office/powerpoint/2010/main" val="39544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11">
            <a:extLst>
              <a:ext uri="{FF2B5EF4-FFF2-40B4-BE49-F238E27FC236}">
                <a16:creationId xmlns:a16="http://schemas.microsoft.com/office/drawing/2014/main" id="{E0E07BB2-0F18-428B-83D9-44BE99C813E1}"/>
              </a:ext>
            </a:extLst>
          </p:cNvPr>
          <p:cNvCxnSpPr>
            <a:cxnSpLocks/>
          </p:cNvCxnSpPr>
          <p:nvPr/>
        </p:nvCxnSpPr>
        <p:spPr>
          <a:xfrm>
            <a:off x="395536" y="1124744"/>
            <a:ext cx="4608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9"/>
          <p:cNvSpPr txBox="1"/>
          <p:nvPr/>
        </p:nvSpPr>
        <p:spPr>
          <a:xfrm>
            <a:off x="323528" y="447636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本校實習常見Ｑ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＆Ａ</a:t>
            </a: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04310" y="1556792"/>
            <a:ext cx="8788170" cy="504056"/>
          </a:xfrm>
          <a:prstGeom prst="round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+mj-ea"/>
              </a:rPr>
              <a:t>Q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７：實習期間若時數已滿足，可以提前結束實習嗎</a:t>
            </a:r>
            <a:r>
              <a:rPr lang="en-US" altLang="zh-TW" sz="2800" b="1" dirty="0" smtClean="0">
                <a:solidFill>
                  <a:schemeClr val="bg1"/>
                </a:solidFill>
                <a:latin typeface="+mj-ea"/>
              </a:rPr>
              <a:t>?</a:t>
            </a:r>
            <a:endParaRPr lang="en-US" altLang="zh-TW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2075364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err="1" smtClean="0">
                <a:latin typeface="+mj-ea"/>
              </a:rPr>
              <a:t>Ans</a:t>
            </a:r>
            <a:r>
              <a:rPr lang="zh-TW" altLang="en-US" sz="2800" b="1" dirty="0" smtClean="0">
                <a:latin typeface="+mj-ea"/>
              </a:rPr>
              <a:t>：</a:t>
            </a:r>
            <a:r>
              <a:rPr lang="zh-TW" altLang="en-US" sz="2800" b="1" dirty="0"/>
              <a:t>學生必須</a:t>
            </a:r>
            <a:r>
              <a:rPr lang="zh-TW" altLang="en-US" sz="2800" b="1" dirty="0" smtClean="0"/>
              <a:t>完成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所</a:t>
            </a:r>
            <a:r>
              <a:rPr lang="zh-TW" altLang="en-US" sz="2800" b="1" dirty="0">
                <a:solidFill>
                  <a:srgbClr val="FF0000"/>
                </a:solidFill>
              </a:rPr>
              <a:t>需實習時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數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2800" b="1" dirty="0" smtClean="0"/>
              <a:t>加上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合約期滿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2800" b="1" dirty="0" smtClean="0"/>
              <a:t>才能</a:t>
            </a:r>
            <a:r>
              <a:rPr lang="zh-TW" altLang="en-US" sz="2800" b="1" dirty="0"/>
              <a:t>獲得</a:t>
            </a:r>
            <a:r>
              <a:rPr lang="zh-TW" altLang="en-US" sz="2800" b="1" dirty="0" smtClean="0"/>
              <a:t>學分。雖然時數已經提前累計達到，仍必須依實習期間的規範與要求，不能提前結束實習。</a:t>
            </a:r>
            <a:endParaRPr lang="zh-TW" altLang="en-US" sz="2800" b="1" dirty="0"/>
          </a:p>
          <a:p>
            <a:endParaRPr lang="en-US" altLang="zh-TW" sz="2800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4310" y="3933056"/>
            <a:ext cx="6555922" cy="504056"/>
          </a:xfrm>
          <a:prstGeom prst="round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+mj-ea"/>
              </a:rPr>
              <a:t>Q</a:t>
            </a:r>
            <a:r>
              <a:rPr lang="zh-TW" altLang="en-US" sz="2800" b="1" dirty="0">
                <a:solidFill>
                  <a:schemeClr val="bg1"/>
                </a:solidFill>
                <a:latin typeface="+mj-ea"/>
              </a:rPr>
              <a:t>８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：</a:t>
            </a:r>
            <a:r>
              <a:rPr lang="zh-TW" altLang="en-US" sz="2800" b="1" dirty="0">
                <a:latin typeface="+mj-ea"/>
              </a:rPr>
              <a:t>實習工作的內容</a:t>
            </a:r>
            <a:r>
              <a:rPr lang="en-US" altLang="zh-TW" sz="2800" b="1" dirty="0">
                <a:latin typeface="+mj-ea"/>
              </a:rPr>
              <a:t>/</a:t>
            </a:r>
            <a:r>
              <a:rPr lang="zh-TW" altLang="en-US" sz="2800" b="1" dirty="0">
                <a:latin typeface="+mj-ea"/>
              </a:rPr>
              <a:t>時數</a:t>
            </a:r>
            <a:r>
              <a:rPr lang="en-US" altLang="zh-TW" sz="2800" b="1" dirty="0">
                <a:latin typeface="+mj-ea"/>
              </a:rPr>
              <a:t>/</a:t>
            </a:r>
            <a:r>
              <a:rPr lang="zh-TW" altLang="en-US" sz="2800" b="1" dirty="0">
                <a:latin typeface="+mj-ea"/>
              </a:rPr>
              <a:t>勞健保</a:t>
            </a:r>
            <a:r>
              <a:rPr lang="en-US" altLang="zh-TW" sz="2800" b="1" dirty="0">
                <a:latin typeface="+mj-ea"/>
              </a:rPr>
              <a:t>…</a:t>
            </a:r>
            <a:r>
              <a:rPr lang="zh-TW" altLang="en-US" sz="2800" b="1" dirty="0">
                <a:latin typeface="+mj-ea"/>
              </a:rPr>
              <a:t>等</a:t>
            </a:r>
            <a:r>
              <a:rPr lang="en-US" altLang="zh-TW" sz="2800" b="1" dirty="0">
                <a:latin typeface="+mj-ea"/>
              </a:rPr>
              <a:t>?</a:t>
            </a:r>
          </a:p>
        </p:txBody>
      </p:sp>
      <p:sp>
        <p:nvSpPr>
          <p:cNvPr id="12" name="矩形 11"/>
          <p:cNvSpPr/>
          <p:nvPr/>
        </p:nvSpPr>
        <p:spPr>
          <a:xfrm>
            <a:off x="241648" y="4595644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err="1" smtClean="0">
                <a:latin typeface="+mj-ea"/>
              </a:rPr>
              <a:t>Ans</a:t>
            </a:r>
            <a:r>
              <a:rPr lang="zh-TW" altLang="en-US" sz="2800" b="1" dirty="0" smtClean="0">
                <a:latin typeface="+mj-ea"/>
              </a:rPr>
              <a:t>：</a:t>
            </a:r>
            <a:r>
              <a:rPr lang="zh-TW" altLang="en-US" sz="2800" b="1" dirty="0">
                <a:latin typeface="+mj-ea"/>
              </a:rPr>
              <a:t>每一個實習機構所提供的條件與福利皆不同，請同學充分評估後慎選最能彰顯個人學習成效的實習機構。至於實習機構是否為學生投保勞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800" b="1" dirty="0">
                <a:latin typeface="+mj-ea"/>
              </a:rPr>
              <a:t>健保，則依機構決定。</a:t>
            </a:r>
            <a:endParaRPr lang="en-US" altLang="zh-TW" sz="2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04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412776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4000" b="1" dirty="0" smtClean="0">
                <a:solidFill>
                  <a:srgbClr val="FF6600"/>
                </a:solidFill>
                <a:latin typeface="+mj-ea"/>
                <a:ea typeface="+mj-ea"/>
              </a:rPr>
              <a:t>15:10-15:15</a:t>
            </a:r>
          </a:p>
          <a:p>
            <a:r>
              <a:rPr lang="zh-TW" altLang="en-US" sz="4000" b="1" dirty="0" smtClean="0">
                <a:latin typeface="+mj-ea"/>
                <a:ea typeface="+mj-ea"/>
              </a:rPr>
              <a:t>致詞</a:t>
            </a:r>
            <a:r>
              <a:rPr lang="en-US" altLang="zh-TW" sz="4000" b="1" dirty="0">
                <a:latin typeface="+mj-ea"/>
                <a:ea typeface="+mj-ea"/>
              </a:rPr>
              <a:t>:</a:t>
            </a:r>
            <a:r>
              <a:rPr lang="zh-TW" altLang="en-US" sz="4000" b="1" dirty="0">
                <a:latin typeface="+mj-ea"/>
                <a:ea typeface="+mj-ea"/>
              </a:rPr>
              <a:t>生涯發展</a:t>
            </a:r>
            <a:r>
              <a:rPr lang="zh-TW" altLang="en-US" sz="4000" b="1" dirty="0" smtClean="0">
                <a:latin typeface="+mj-ea"/>
                <a:ea typeface="+mj-ea"/>
              </a:rPr>
              <a:t>中心 黃翠玲 主任</a:t>
            </a:r>
            <a:endParaRPr lang="zh-TW" altLang="en-US" sz="4000" b="1" dirty="0">
              <a:latin typeface="+mj-ea"/>
              <a:ea typeface="+mj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4000" b="1" dirty="0" smtClean="0">
                <a:solidFill>
                  <a:srgbClr val="FF6600"/>
                </a:solidFill>
                <a:latin typeface="+mj-ea"/>
                <a:ea typeface="+mj-ea"/>
              </a:rPr>
              <a:t>15:15-15:45</a:t>
            </a:r>
            <a:r>
              <a:rPr lang="en-US" altLang="zh-TW" sz="4000" b="1" dirty="0" smtClean="0">
                <a:latin typeface="+mj-ea"/>
                <a:ea typeface="+mj-ea"/>
              </a:rPr>
              <a:t> </a:t>
            </a:r>
          </a:p>
          <a:p>
            <a:r>
              <a:rPr lang="zh-TW" altLang="en-US" sz="4000" b="1" dirty="0" smtClean="0">
                <a:latin typeface="+mj-ea"/>
                <a:ea typeface="+mj-ea"/>
              </a:rPr>
              <a:t>職場性騷擾防治宣導</a:t>
            </a:r>
            <a:r>
              <a:rPr lang="en-US" altLang="zh-TW" sz="4000" b="1" dirty="0">
                <a:latin typeface="+mj-ea"/>
                <a:ea typeface="+mj-ea"/>
              </a:rPr>
              <a:t>: </a:t>
            </a:r>
            <a:r>
              <a:rPr lang="zh-TW" altLang="en-US" sz="4000" b="1" dirty="0" smtClean="0">
                <a:latin typeface="+mj-ea"/>
                <a:ea typeface="+mj-ea"/>
              </a:rPr>
              <a:t>黃榮貴 主任</a:t>
            </a:r>
            <a:endParaRPr lang="zh-TW" altLang="en-US" sz="4000" b="1" dirty="0">
              <a:latin typeface="+mj-ea"/>
              <a:ea typeface="+mj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4000" b="1" dirty="0" smtClean="0">
                <a:solidFill>
                  <a:srgbClr val="FF6600"/>
                </a:solidFill>
                <a:latin typeface="+mj-ea"/>
                <a:ea typeface="+mj-ea"/>
              </a:rPr>
              <a:t>15:45-16:05</a:t>
            </a:r>
            <a:r>
              <a:rPr lang="en-US" altLang="zh-TW" sz="4000" b="1" dirty="0" smtClean="0">
                <a:latin typeface="+mj-ea"/>
                <a:ea typeface="+mj-ea"/>
              </a:rPr>
              <a:t> </a:t>
            </a:r>
          </a:p>
          <a:p>
            <a:r>
              <a:rPr lang="zh-TW" altLang="en-US" sz="4000" b="1" dirty="0">
                <a:latin typeface="+mj-ea"/>
              </a:rPr>
              <a:t>實習事宜宣達</a:t>
            </a:r>
            <a:r>
              <a:rPr lang="en-US" altLang="zh-TW" sz="4000" b="1" dirty="0">
                <a:latin typeface="+mj-ea"/>
              </a:rPr>
              <a:t>:</a:t>
            </a:r>
            <a:r>
              <a:rPr lang="zh-TW" altLang="en-US" sz="4000" b="1" dirty="0">
                <a:latin typeface="+mj-ea"/>
              </a:rPr>
              <a:t>生涯發展中心 </a:t>
            </a:r>
            <a:r>
              <a:rPr lang="zh-TW" altLang="en-US" sz="4000" b="1" dirty="0" smtClean="0">
                <a:latin typeface="+mj-ea"/>
              </a:rPr>
              <a:t>陳淑靖</a:t>
            </a:r>
            <a:endParaRPr lang="en-US" altLang="zh-TW" sz="4000" b="1" dirty="0" smtClean="0">
              <a:latin typeface="+mj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4000" b="1" dirty="0" smtClean="0">
                <a:solidFill>
                  <a:srgbClr val="FF6600"/>
                </a:solidFill>
                <a:latin typeface="+mj-ea"/>
              </a:rPr>
              <a:t>16:05-16:45</a:t>
            </a:r>
          </a:p>
          <a:p>
            <a:r>
              <a:rPr lang="zh-TW" altLang="en-US" sz="4000" b="1" dirty="0" smtClean="0">
                <a:latin typeface="+mj-ea"/>
              </a:rPr>
              <a:t>實習生分</a:t>
            </a:r>
            <a:r>
              <a:rPr lang="zh-TW" altLang="en-US" sz="4000" b="1" dirty="0">
                <a:latin typeface="+mj-ea"/>
              </a:rPr>
              <a:t>享</a:t>
            </a:r>
            <a:r>
              <a:rPr lang="en-US" altLang="zh-TW" sz="4000" b="1" dirty="0" smtClean="0">
                <a:latin typeface="+mj-ea"/>
              </a:rPr>
              <a:t> </a:t>
            </a:r>
            <a:r>
              <a:rPr lang="zh-TW" altLang="en-US" sz="4000" b="1" dirty="0" smtClean="0">
                <a:latin typeface="+mj-ea"/>
              </a:rPr>
              <a:t>（蔡郁萱、黃筱筑同學）</a:t>
            </a:r>
            <a:endParaRPr lang="en-US" altLang="zh-TW" sz="4000" b="1" dirty="0">
              <a:latin typeface="+mj-ea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TW" sz="4000" b="1" dirty="0" smtClean="0">
              <a:latin typeface="+mj-ea"/>
            </a:endParaRPr>
          </a:p>
          <a:p>
            <a:endParaRPr lang="zh-TW" altLang="en-US" sz="4000" b="1" dirty="0">
              <a:latin typeface="+mj-ea"/>
            </a:endParaRPr>
          </a:p>
          <a:p>
            <a:endParaRPr lang="en-US" altLang="zh-TW" sz="4000" b="1" dirty="0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9712" y="404664"/>
            <a:ext cx="5904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  <a:latin typeface="+mj-ea"/>
                <a:ea typeface="+mj-ea"/>
              </a:rPr>
              <a:t>實習行前說明</a:t>
            </a:r>
            <a:r>
              <a:rPr lang="zh-TW" altLang="en-US" sz="4800" b="1" dirty="0" smtClean="0">
                <a:solidFill>
                  <a:srgbClr val="0000FF"/>
                </a:solidFill>
                <a:latin typeface="+mj-ea"/>
                <a:ea typeface="+mj-ea"/>
              </a:rPr>
              <a:t>會 議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程</a:t>
            </a:r>
            <a:endParaRPr lang="zh-TW" alt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0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70080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000" b="1" dirty="0"/>
              <a:t>海外實習的學生，若屬低收入或中低收入戶，且實習期間達</a:t>
            </a:r>
            <a:r>
              <a:rPr lang="en-US" altLang="zh-TW" sz="4000" b="1" dirty="0"/>
              <a:t>183</a:t>
            </a:r>
            <a:r>
              <a:rPr lang="zh-TW" altLang="en-US" sz="4000" b="1" dirty="0"/>
              <a:t>天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含</a:t>
            </a:r>
            <a:r>
              <a:rPr lang="en-US" altLang="zh-TW" sz="4000" b="1" dirty="0"/>
              <a:t>)</a:t>
            </a:r>
            <a:r>
              <a:rPr lang="zh-TW" altLang="en-US" sz="4000" b="1" dirty="0"/>
              <a:t>以上者，請於實習結束返國後一週內找生輔組報到。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000" b="1" dirty="0"/>
              <a:t>若為役男出國實習，請務必於出國前一個月找軍訓室高廷珩教官報到</a:t>
            </a:r>
            <a:r>
              <a:rPr lang="zh-TW" altLang="en-US" sz="3600" b="1" dirty="0" smtClean="0"/>
              <a:t>。</a:t>
            </a:r>
            <a:endParaRPr lang="zh-TW" altLang="en-US" sz="3600" b="1" dirty="0"/>
          </a:p>
        </p:txBody>
      </p:sp>
      <p:sp>
        <p:nvSpPr>
          <p:cNvPr id="3" name="矩形 2"/>
          <p:cNvSpPr/>
          <p:nvPr/>
        </p:nvSpPr>
        <p:spPr>
          <a:xfrm>
            <a:off x="2267744" y="483672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FF"/>
                </a:solidFill>
              </a:rPr>
              <a:t>貼心叮嚀</a:t>
            </a:r>
          </a:p>
        </p:txBody>
      </p:sp>
    </p:spTree>
    <p:extLst>
      <p:ext uri="{BB962C8B-B14F-4D97-AF65-F5344CB8AC3E}">
        <p14:creationId xmlns:p14="http://schemas.microsoft.com/office/powerpoint/2010/main" val="198254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70080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000" b="1" dirty="0"/>
              <a:t>因應新型冠狀病毒感染肺炎疫情持續擴大，請實習生確實配合機構之防疫措施，並落實自我健康與衛生管理。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000" b="1" dirty="0"/>
              <a:t>海外實習的學生請務必留意「中央流行疫情指揮中心」最新公告。</a:t>
            </a:r>
          </a:p>
        </p:txBody>
      </p:sp>
      <p:sp>
        <p:nvSpPr>
          <p:cNvPr id="3" name="矩形 2"/>
          <p:cNvSpPr/>
          <p:nvPr/>
        </p:nvSpPr>
        <p:spPr>
          <a:xfrm>
            <a:off x="2123728" y="476672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FF"/>
                </a:solidFill>
              </a:rPr>
              <a:t>貼心叮嚀</a:t>
            </a:r>
          </a:p>
        </p:txBody>
      </p:sp>
    </p:spTree>
    <p:extLst>
      <p:ext uri="{BB962C8B-B14F-4D97-AF65-F5344CB8AC3E}">
        <p14:creationId xmlns:p14="http://schemas.microsoft.com/office/powerpoint/2010/main" val="335207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916832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+mj-ea"/>
              </a:rPr>
              <a:t>置</a:t>
            </a:r>
            <a:r>
              <a:rPr lang="zh-TW" altLang="en-US" sz="3600" b="1" dirty="0">
                <a:solidFill>
                  <a:srgbClr val="0000FF"/>
                </a:solidFill>
                <a:latin typeface="+mj-ea"/>
              </a:rPr>
              <a:t>於生涯發展中心</a:t>
            </a:r>
            <a:r>
              <a:rPr lang="zh-TW" altLang="en-US" sz="3600" b="1" dirty="0" smtClean="0">
                <a:solidFill>
                  <a:srgbClr val="0000FF"/>
                </a:solidFill>
                <a:latin typeface="+mj-ea"/>
              </a:rPr>
              <a:t>網頁</a:t>
            </a:r>
            <a:r>
              <a:rPr lang="en-US" altLang="zh-TW" sz="3600" b="1" dirty="0" smtClean="0">
                <a:solidFill>
                  <a:srgbClr val="0000FF"/>
                </a:solidFill>
                <a:latin typeface="+mj-ea"/>
              </a:rPr>
              <a:t>『</a:t>
            </a:r>
            <a:r>
              <a:rPr lang="zh-TW" altLang="en-US" sz="3600" b="1" dirty="0" smtClean="0">
                <a:solidFill>
                  <a:srgbClr val="0000FF"/>
                </a:solidFill>
                <a:latin typeface="+mj-ea"/>
              </a:rPr>
              <a:t>實習訊息</a:t>
            </a:r>
            <a:r>
              <a:rPr lang="en-US" altLang="zh-TW" sz="3600" b="1" dirty="0" smtClean="0">
                <a:solidFill>
                  <a:srgbClr val="0000FF"/>
                </a:solidFill>
                <a:latin typeface="+mj-ea"/>
              </a:rPr>
              <a:t>』</a:t>
            </a:r>
            <a:r>
              <a:rPr lang="zh-TW" altLang="en-US" sz="3600" b="1" dirty="0" smtClean="0">
                <a:solidFill>
                  <a:srgbClr val="0000FF"/>
                </a:solidFill>
                <a:latin typeface="+mj-ea"/>
              </a:rPr>
              <a:t>專區</a:t>
            </a:r>
            <a:r>
              <a:rPr lang="zh-TW" altLang="zh-TW" sz="3600" b="1" dirty="0">
                <a:solidFill>
                  <a:srgbClr val="0000FF"/>
                </a:solidFill>
                <a:latin typeface="+mj-ea"/>
              </a:rPr>
              <a:t/>
            </a:r>
            <a:br>
              <a:rPr lang="zh-TW" altLang="zh-TW" sz="3600" b="1" dirty="0">
                <a:solidFill>
                  <a:srgbClr val="0000FF"/>
                </a:solidFill>
                <a:latin typeface="+mj-ea"/>
              </a:rPr>
            </a:br>
            <a:endParaRPr lang="zh-TW" altLang="en-US" sz="3600" dirty="0">
              <a:solidFill>
                <a:srgbClr val="0000FF"/>
              </a:solidFill>
            </a:endParaRPr>
          </a:p>
          <a:p>
            <a:r>
              <a:rPr lang="zh-TW" altLang="en-US" sz="3600" b="1" dirty="0" smtClean="0">
                <a:solidFill>
                  <a:srgbClr val="0000FF"/>
                </a:solidFill>
                <a:latin typeface="+mj-ea"/>
              </a:rPr>
              <a:t>敬請</a:t>
            </a:r>
            <a:r>
              <a:rPr lang="zh-TW" altLang="en-US" sz="3600" b="1" dirty="0">
                <a:solidFill>
                  <a:srgbClr val="0000FF"/>
                </a:solidFill>
                <a:latin typeface="+mj-ea"/>
              </a:rPr>
              <a:t>詳讀</a:t>
            </a:r>
            <a:r>
              <a:rPr lang="en-US" altLang="zh-TW" sz="3600" b="1" dirty="0" smtClean="0">
                <a:solidFill>
                  <a:srgbClr val="0000FF"/>
                </a:solidFill>
                <a:latin typeface="+mj-ea"/>
              </a:rPr>
              <a:t>!</a:t>
            </a:r>
          </a:p>
          <a:p>
            <a:endParaRPr lang="en-US" altLang="zh-TW" sz="3600" b="1" dirty="0" smtClean="0">
              <a:solidFill>
                <a:srgbClr val="0000FF"/>
              </a:solidFill>
              <a:latin typeface="+mj-ea"/>
            </a:endParaRPr>
          </a:p>
          <a:p>
            <a:endParaRPr lang="en-US" altLang="zh-TW" sz="3600" b="1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33265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b="1" dirty="0" smtClean="0">
                <a:solidFill>
                  <a:srgbClr val="FF00FF"/>
                </a:solidFill>
                <a:latin typeface="+mj-ea"/>
                <a:ea typeface="+mj-ea"/>
              </a:rPr>
              <a:t>「</a:t>
            </a:r>
            <a:r>
              <a:rPr lang="en-US" altLang="zh-TW" sz="4000" b="1" dirty="0" smtClean="0">
                <a:solidFill>
                  <a:srgbClr val="FF00FF"/>
                </a:solidFill>
                <a:latin typeface="+mj-ea"/>
                <a:ea typeface="+mj-ea"/>
              </a:rPr>
              <a:t>110</a:t>
            </a:r>
            <a:r>
              <a:rPr lang="zh-TW" altLang="en-US" sz="4000" b="1" dirty="0" smtClean="0">
                <a:solidFill>
                  <a:srgbClr val="FF00FF"/>
                </a:solidFill>
                <a:latin typeface="+mj-ea"/>
                <a:ea typeface="+mj-ea"/>
              </a:rPr>
              <a:t>學年度</a:t>
            </a:r>
            <a:r>
              <a:rPr lang="zh-TW" altLang="zh-TW" sz="4000" b="1" dirty="0" smtClean="0">
                <a:solidFill>
                  <a:srgbClr val="FF00FF"/>
                </a:solidFill>
                <a:latin typeface="+mj-ea"/>
                <a:ea typeface="+mj-ea"/>
              </a:rPr>
              <a:t>實習</a:t>
            </a:r>
            <a:r>
              <a:rPr lang="zh-TW" altLang="en-US" sz="4000" b="1" dirty="0" smtClean="0">
                <a:solidFill>
                  <a:srgbClr val="FF00FF"/>
                </a:solidFill>
                <a:latin typeface="+mj-ea"/>
                <a:ea typeface="+mj-ea"/>
              </a:rPr>
              <a:t>輔導</a:t>
            </a:r>
            <a:r>
              <a:rPr lang="zh-TW" altLang="zh-TW" sz="4000" b="1" dirty="0" smtClean="0">
                <a:solidFill>
                  <a:srgbClr val="FF00FF"/>
                </a:solidFill>
                <a:latin typeface="+mj-ea"/>
                <a:ea typeface="+mj-ea"/>
              </a:rPr>
              <a:t>手冊」</a:t>
            </a:r>
            <a:r>
              <a:rPr lang="zh-TW" altLang="en-US" sz="4000" b="1" dirty="0" smtClean="0">
                <a:solidFill>
                  <a:srgbClr val="FF00FF"/>
                </a:solidFill>
                <a:latin typeface="+mj-ea"/>
                <a:ea typeface="+mj-ea"/>
              </a:rPr>
              <a:t> </a:t>
            </a:r>
            <a:endParaRPr lang="en-US" altLang="zh-TW" sz="4000" b="1" dirty="0" smtClean="0">
              <a:solidFill>
                <a:srgbClr val="FF00FF"/>
              </a:solidFill>
              <a:latin typeface="+mj-ea"/>
              <a:ea typeface="+mj-ea"/>
            </a:endParaRPr>
          </a:p>
          <a:p>
            <a:endParaRPr lang="en-US" altLang="zh-TW" sz="4000" b="1" dirty="0">
              <a:solidFill>
                <a:srgbClr val="FF00FF"/>
              </a:solidFill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47950"/>
            <a:ext cx="3960440" cy="35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8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21237" t="15154" r="20828" b="7277"/>
          <a:stretch/>
        </p:blipFill>
        <p:spPr bwMode="auto">
          <a:xfrm>
            <a:off x="358697" y="1292206"/>
            <a:ext cx="813690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9DEB57A4-FEA4-406F-8E54-74E9A9722481}" type="slidenum">
              <a:rPr lang="zh-TW" altLang="en-US" smtClean="0"/>
              <a:t>23</a:t>
            </a:fld>
            <a:endParaRPr lang="zh-TW" altLang="en-US"/>
          </a:p>
        </p:txBody>
      </p:sp>
      <p:cxnSp>
        <p:nvCxnSpPr>
          <p:cNvPr id="7" name="直接连接符 11">
            <a:extLst>
              <a:ext uri="{FF2B5EF4-FFF2-40B4-BE49-F238E27FC236}">
                <a16:creationId xmlns:a16="http://schemas.microsoft.com/office/drawing/2014/main" id="{E0E07BB2-0F18-428B-83D9-44BE99C813E1}"/>
              </a:ext>
            </a:extLst>
          </p:cNvPr>
          <p:cNvCxnSpPr>
            <a:cxnSpLocks/>
          </p:cNvCxnSpPr>
          <p:nvPr/>
        </p:nvCxnSpPr>
        <p:spPr>
          <a:xfrm>
            <a:off x="395536" y="1124744"/>
            <a:ext cx="65617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9"/>
          <p:cNvSpPr txBox="1"/>
          <p:nvPr/>
        </p:nvSpPr>
        <p:spPr>
          <a:xfrm>
            <a:off x="323528" y="447636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defRPr/>
            </a:pP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生涯發展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中心網站－實習訊息</a:t>
            </a: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99992" y="3573016"/>
            <a:ext cx="4104456" cy="15121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向上箭號 1"/>
          <p:cNvSpPr/>
          <p:nvPr/>
        </p:nvSpPr>
        <p:spPr>
          <a:xfrm>
            <a:off x="7884368" y="5024898"/>
            <a:ext cx="720080" cy="924381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7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36545"/>
            <a:ext cx="9144000" cy="2851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7937" y="3834984"/>
            <a:ext cx="8458200" cy="1222375"/>
          </a:xfrm>
        </p:spPr>
        <p:txBody>
          <a:bodyPr>
            <a:normAutofit/>
          </a:bodyPr>
          <a:lstStyle/>
          <a:p>
            <a:pPr algn="ctr"/>
            <a:endParaRPr lang="zh-TW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458200" cy="144016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>
                <a:solidFill>
                  <a:srgbClr val="FFCD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感謝聆聽，有任何問題</a:t>
            </a:r>
            <a:endParaRPr lang="en-US" altLang="zh-TW" sz="4000" b="1" dirty="0">
              <a:solidFill>
                <a:srgbClr val="FFCD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rgbClr val="FFCD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生涯發展中心竭誠為您服務</a:t>
            </a:r>
            <a:endParaRPr lang="en-US" altLang="zh-TW" sz="4000" b="1" dirty="0">
              <a:solidFill>
                <a:srgbClr val="FFCD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532440" y="6309320"/>
            <a:ext cx="512638" cy="365125"/>
          </a:xfrm>
          <a:prstGeom prst="rect">
            <a:avLst/>
          </a:prstGeom>
        </p:spPr>
        <p:txBody>
          <a:bodyPr/>
          <a:lstStyle/>
          <a:p>
            <a:fld id="{9DEB57A4-FEA4-406F-8E54-74E9A972248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9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249651" y="4437112"/>
            <a:ext cx="7704856" cy="2232248"/>
          </a:xfrm>
        </p:spPr>
        <p:txBody>
          <a:bodyPr>
            <a:noAutofit/>
          </a:bodyPr>
          <a:lstStyle/>
          <a:p>
            <a:pPr>
              <a:buClr>
                <a:srgbClr val="009A46"/>
              </a:buCl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+mn-ea"/>
              </a:rPr>
              <a:t>相關</a:t>
            </a:r>
            <a:r>
              <a:rPr lang="zh-TW" altLang="en-US" sz="2800" b="1" dirty="0">
                <a:latin typeface="+mn-ea"/>
              </a:rPr>
              <a:t>實習法規請參閱本中心</a:t>
            </a:r>
            <a:r>
              <a:rPr lang="zh-TW" altLang="en-US" sz="2800" b="1" dirty="0" smtClean="0">
                <a:latin typeface="+mn-ea"/>
              </a:rPr>
              <a:t>網站</a:t>
            </a:r>
            <a:endParaRPr lang="en-US" altLang="zh-TW" sz="2800" b="1" dirty="0" smtClean="0">
              <a:latin typeface="+mn-ea"/>
            </a:endParaRPr>
          </a:p>
          <a:p>
            <a:pPr marL="0" indent="0">
              <a:buClr>
                <a:srgbClr val="009A46"/>
              </a:buClr>
              <a:buNone/>
            </a:pPr>
            <a:r>
              <a:rPr lang="en-US" altLang="zh-TW" sz="2800" b="1" dirty="0" smtClean="0">
                <a:solidFill>
                  <a:srgbClr val="0000FF"/>
                </a:solidFill>
                <a:latin typeface="+mn-ea"/>
                <a:hlinkClick r:id="rId2"/>
              </a:rPr>
              <a:t>https</a:t>
            </a:r>
            <a:r>
              <a:rPr lang="en-US" altLang="zh-TW" sz="2800" b="1" dirty="0">
                <a:solidFill>
                  <a:srgbClr val="0000FF"/>
                </a:solidFill>
                <a:latin typeface="+mn-ea"/>
                <a:hlinkClick r:id="rId2"/>
              </a:rPr>
              <a:t>://</a:t>
            </a:r>
            <a:r>
              <a:rPr lang="en-US" altLang="zh-TW" sz="2800" b="1" dirty="0" smtClean="0">
                <a:solidFill>
                  <a:srgbClr val="0000FF"/>
                </a:solidFill>
                <a:latin typeface="+mn-ea"/>
                <a:hlinkClick r:id="rId2"/>
              </a:rPr>
              <a:t>d009.wzu.edu.tw/category/136516</a:t>
            </a:r>
            <a:r>
              <a:rPr lang="zh-TW" altLang="en-US" sz="2800" b="1" dirty="0" smtClean="0">
                <a:latin typeface="+mn-ea"/>
              </a:rPr>
              <a:t> </a:t>
            </a:r>
            <a:endParaRPr lang="en-US" altLang="zh-TW" sz="2800" b="1" dirty="0" smtClean="0">
              <a:latin typeface="+mn-ea"/>
            </a:endParaRPr>
          </a:p>
          <a:p>
            <a:pPr>
              <a:buClr>
                <a:srgbClr val="009A46"/>
              </a:buCl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+mn-ea"/>
              </a:rPr>
              <a:t>學生</a:t>
            </a:r>
            <a:r>
              <a:rPr lang="zh-TW" altLang="en-US" sz="2800" b="1" dirty="0">
                <a:latin typeface="+mn-ea"/>
              </a:rPr>
              <a:t>校外實習課程開設要點</a:t>
            </a:r>
            <a:r>
              <a:rPr lang="en-US" altLang="zh-TW" sz="2800" b="1" dirty="0">
                <a:latin typeface="+mn-ea"/>
              </a:rPr>
              <a:t>(</a:t>
            </a:r>
            <a:r>
              <a:rPr lang="zh-TW" altLang="en-US" sz="2800" b="1" dirty="0">
                <a:latin typeface="+mn-ea"/>
              </a:rPr>
              <a:t>教務處課務組</a:t>
            </a:r>
            <a:r>
              <a:rPr lang="en-US" altLang="zh-TW" sz="2800" b="1" dirty="0" smtClean="0">
                <a:latin typeface="+mn-ea"/>
              </a:rPr>
              <a:t>)</a:t>
            </a:r>
          </a:p>
          <a:p>
            <a:pPr>
              <a:buClr>
                <a:srgbClr val="009A46"/>
              </a:buCl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+mn-ea"/>
              </a:rPr>
              <a:t>科目</a:t>
            </a:r>
            <a:r>
              <a:rPr lang="zh-TW" altLang="en-US" sz="2800" b="1" dirty="0">
                <a:latin typeface="+mn-ea"/>
              </a:rPr>
              <a:t>學分表</a:t>
            </a:r>
            <a:r>
              <a:rPr lang="en-US" altLang="zh-TW" sz="2800" b="1" dirty="0">
                <a:latin typeface="+mn-ea"/>
              </a:rPr>
              <a:t>(</a:t>
            </a:r>
            <a:r>
              <a:rPr lang="zh-TW" altLang="en-US" sz="2800" b="1" dirty="0">
                <a:latin typeface="+mn-ea"/>
              </a:rPr>
              <a:t>教務處課務組</a:t>
            </a:r>
            <a:r>
              <a:rPr lang="en-US" altLang="zh-TW" sz="2800" b="1" dirty="0" smtClean="0">
                <a:latin typeface="+mn-ea"/>
              </a:rPr>
              <a:t>)</a:t>
            </a:r>
            <a:endParaRPr lang="en-US" altLang="zh-TW" sz="2800" b="1" dirty="0">
              <a:latin typeface="+mn-ea"/>
            </a:endParaRPr>
          </a:p>
        </p:txBody>
      </p:sp>
      <p:sp>
        <p:nvSpPr>
          <p:cNvPr id="7" name="文本框 29"/>
          <p:cNvSpPr txBox="1"/>
          <p:nvPr/>
        </p:nvSpPr>
        <p:spPr>
          <a:xfrm>
            <a:off x="395536" y="40466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defRPr/>
            </a:pPr>
            <a:r>
              <a:rPr lang="zh-TW" altLang="en-US" sz="4400" b="1" dirty="0">
                <a:latin typeface="+mn-ea"/>
                <a:cs typeface="Times New Roman" panose="02020603050405020304" pitchFamily="18" charset="0"/>
              </a:rPr>
              <a:t>本校</a:t>
            </a:r>
            <a:r>
              <a:rPr lang="zh-TW" altLang="en-US" sz="4400" b="1" dirty="0" smtClean="0">
                <a:latin typeface="+mn-ea"/>
                <a:cs typeface="Times New Roman" panose="02020603050405020304" pitchFamily="18" charset="0"/>
              </a:rPr>
              <a:t>海內外實習</a:t>
            </a:r>
            <a:endParaRPr lang="en-US" altLang="zh-TW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1">
            <a:extLst>
              <a:ext uri="{FF2B5EF4-FFF2-40B4-BE49-F238E27FC236}">
                <a16:creationId xmlns:a16="http://schemas.microsoft.com/office/drawing/2014/main" id="{E0E07BB2-0F18-428B-83D9-44BE99C813E1}"/>
              </a:ext>
            </a:extLst>
          </p:cNvPr>
          <p:cNvCxnSpPr>
            <a:cxnSpLocks/>
          </p:cNvCxnSpPr>
          <p:nvPr/>
        </p:nvCxnSpPr>
        <p:spPr>
          <a:xfrm flipV="1">
            <a:off x="395536" y="1124744"/>
            <a:ext cx="5005211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99366" y="1619507"/>
            <a:ext cx="504056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endParaRPr lang="en-US" altLang="zh-TW" sz="2400" b="1" dirty="0" smtClean="0"/>
          </a:p>
          <a:p>
            <a:pPr lvl="0"/>
            <a:r>
              <a:rPr lang="zh-TW" altLang="en-US" sz="2400" b="1" dirty="0" smtClean="0"/>
              <a:t>型　　</a:t>
            </a:r>
            <a:endParaRPr lang="en-US" altLang="zh-TW" sz="2400" b="1" dirty="0" smtClean="0"/>
          </a:p>
          <a:p>
            <a:pPr lvl="0"/>
            <a:endParaRPr lang="en-US" altLang="zh-TW" sz="2400" b="1" dirty="0" smtClean="0"/>
          </a:p>
          <a:p>
            <a:pPr lvl="0"/>
            <a:endParaRPr lang="en-US" altLang="zh-TW" sz="2400" b="1" dirty="0" smtClean="0"/>
          </a:p>
          <a:p>
            <a:pPr lvl="0"/>
            <a:r>
              <a:rPr lang="zh-TW" altLang="en-US" sz="2400" b="1" dirty="0" smtClean="0"/>
              <a:t>態</a:t>
            </a:r>
            <a:endParaRPr lang="en-US" altLang="zh-TW" sz="2400" b="1" dirty="0" smtClean="0"/>
          </a:p>
          <a:p>
            <a:pPr lvl="0"/>
            <a:endParaRPr lang="zh-TW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4505798" y="1606603"/>
            <a:ext cx="492443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endParaRPr lang="en-US" altLang="zh-TW" sz="2400" b="1" dirty="0" smtClean="0"/>
          </a:p>
          <a:p>
            <a:pPr lvl="0"/>
            <a:r>
              <a:rPr lang="zh-TW" altLang="en-US" sz="2400" b="1" dirty="0" smtClean="0"/>
              <a:t>媒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/>
              <a:t>合</a:t>
            </a:r>
            <a:endParaRPr lang="en-US" altLang="zh-TW" sz="2400" b="1" dirty="0" smtClean="0"/>
          </a:p>
          <a:p>
            <a:pPr lvl="0"/>
            <a:r>
              <a:rPr lang="zh-TW" altLang="en-US" sz="2400" b="1" dirty="0" smtClean="0"/>
              <a:t>單</a:t>
            </a:r>
            <a:endParaRPr lang="en-US" altLang="zh-TW" sz="2400" b="1" dirty="0" smtClean="0"/>
          </a:p>
          <a:p>
            <a:pPr lvl="0"/>
            <a:r>
              <a:rPr lang="zh-TW" altLang="en-US" sz="2400" b="1" dirty="0" smtClean="0"/>
              <a:t>位</a:t>
            </a:r>
            <a:endParaRPr lang="en-US" altLang="zh-TW" sz="2400" b="1" dirty="0" smtClean="0"/>
          </a:p>
          <a:p>
            <a:pPr lvl="0"/>
            <a:endParaRPr lang="zh-TW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599366" y="4437112"/>
            <a:ext cx="455858" cy="1938992"/>
          </a:xfrm>
          <a:prstGeom prst="rect">
            <a:avLst/>
          </a:prstGeom>
          <a:solidFill>
            <a:srgbClr val="009A46"/>
          </a:solidFill>
        </p:spPr>
        <p:txBody>
          <a:bodyPr wrap="square">
            <a:spAutoFit/>
          </a:bodyPr>
          <a:lstStyle/>
          <a:p>
            <a:pPr lvl="0"/>
            <a:endParaRPr lang="en-US" altLang="zh-TW" sz="2400" b="1" dirty="0" smtClean="0"/>
          </a:p>
          <a:p>
            <a:pPr lvl="0"/>
            <a:r>
              <a:rPr lang="zh-TW" altLang="en-US" sz="2400" b="1" dirty="0" smtClean="0"/>
              <a:t>法</a:t>
            </a:r>
            <a:endParaRPr lang="en-US" altLang="zh-TW" sz="2400" b="1" dirty="0" smtClean="0"/>
          </a:p>
          <a:p>
            <a:pPr lvl="0"/>
            <a:r>
              <a:rPr lang="zh-TW" altLang="en-US" sz="2400" b="1" dirty="0" smtClean="0"/>
              <a:t>　　</a:t>
            </a:r>
            <a:endParaRPr lang="en-US" altLang="zh-TW" sz="2400" b="1" dirty="0" smtClean="0"/>
          </a:p>
          <a:p>
            <a:pPr lvl="0"/>
            <a:r>
              <a:rPr lang="zh-TW" altLang="en-US" sz="2400" b="1" dirty="0" smtClean="0"/>
              <a:t>規</a:t>
            </a:r>
            <a:endParaRPr lang="en-US" altLang="zh-TW" sz="2400" b="1" dirty="0" smtClean="0"/>
          </a:p>
          <a:p>
            <a:pPr lvl="0"/>
            <a:endParaRPr lang="zh-TW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1259632" y="1791269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>
                <a:latin typeface="+mn-ea"/>
              </a:rPr>
              <a:t>暑期</a:t>
            </a:r>
            <a:r>
              <a:rPr lang="zh-TW" altLang="en-US" sz="2800" b="1" dirty="0" smtClean="0">
                <a:latin typeface="+mn-ea"/>
              </a:rPr>
              <a:t>實習</a:t>
            </a:r>
            <a:endParaRPr lang="en-US" altLang="zh-TW" sz="2800" b="1" dirty="0" smtClean="0">
              <a:latin typeface="+mn-ea"/>
            </a:endParaRPr>
          </a:p>
          <a:p>
            <a:pPr marL="342900" indent="-342900"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+mn-ea"/>
              </a:rPr>
              <a:t>學期實習</a:t>
            </a:r>
            <a:endParaRPr lang="en-US" altLang="zh-TW" sz="2800" b="1" dirty="0" smtClean="0">
              <a:latin typeface="+mn-ea"/>
            </a:endParaRPr>
          </a:p>
          <a:p>
            <a:pPr marL="342900" indent="-342900"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+mn-ea"/>
              </a:rPr>
              <a:t>學年實習</a:t>
            </a:r>
            <a:endParaRPr lang="en-US" altLang="zh-TW" sz="2800" b="1" dirty="0" smtClean="0">
              <a:latin typeface="+mn-ea"/>
            </a:endParaRPr>
          </a:p>
          <a:p>
            <a:pPr marL="342900" indent="-342900"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+mn-ea"/>
              </a:rPr>
              <a:t>境外實習</a:t>
            </a:r>
            <a:endParaRPr lang="en-US" altLang="zh-TW" sz="2800" b="1" dirty="0" smtClean="0">
              <a:latin typeface="+mn-ea"/>
            </a:endParaRPr>
          </a:p>
          <a:p>
            <a:pPr marL="342900" indent="-342900"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latin typeface="+mn-ea"/>
              </a:rPr>
              <a:t>職場體驗實習</a:t>
            </a:r>
            <a:endParaRPr lang="en-US" altLang="zh-TW" sz="2800" b="1" dirty="0" smtClean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48064" y="2132856"/>
            <a:ext cx="26853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>
                <a:latin typeface="+mn-ea"/>
              </a:rPr>
              <a:t>各系</a:t>
            </a:r>
            <a:r>
              <a:rPr lang="zh-TW" altLang="en-US" sz="2800" b="1" dirty="0" smtClean="0">
                <a:latin typeface="+mn-ea"/>
              </a:rPr>
              <a:t>所</a:t>
            </a:r>
            <a:endParaRPr lang="en-US" altLang="zh-TW" sz="2800" b="1" dirty="0" smtClean="0">
              <a:latin typeface="+mn-ea"/>
            </a:endParaRP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 sz="2800" b="1" dirty="0">
                <a:latin typeface="+mn-ea"/>
              </a:rPr>
              <a:t>生涯發展中心</a:t>
            </a:r>
            <a:endParaRPr lang="en-US" altLang="zh-TW" sz="28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641195"/>
              </p:ext>
            </p:extLst>
          </p:nvPr>
        </p:nvGraphicFramePr>
        <p:xfrm>
          <a:off x="2051720" y="1687800"/>
          <a:ext cx="6300192" cy="5242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300192">
                  <a:extLst>
                    <a:ext uri="{9D8B030D-6E8A-4147-A177-3AD203B41FA5}">
                      <a16:colId xmlns:a16="http://schemas.microsoft.com/office/drawing/2014/main" val="4013809858"/>
                    </a:ext>
                  </a:extLst>
                </a:gridCol>
              </a:tblGrid>
              <a:tr h="2280175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9A46"/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sz="3000" b="1" kern="100" dirty="0" smtClean="0">
                          <a:effectLst/>
                        </a:rPr>
                        <a:t>內政部移民署小港機場國境事務隊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9A46"/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sz="3000" b="1" kern="100" dirty="0" smtClean="0">
                          <a:effectLst/>
                        </a:rPr>
                        <a:t>內政部移民署高雄第一、二服務站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9A46"/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sz="3000" b="1" kern="100" dirty="0" smtClean="0">
                          <a:effectLst/>
                        </a:rPr>
                        <a:t>高雄市立美術館</a:t>
                      </a: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9A46"/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sz="3000" b="1" kern="100" dirty="0" smtClean="0">
                          <a:effectLst/>
                        </a:rPr>
                        <a:t>國立海洋生物博物館</a:t>
                      </a:r>
                      <a:endParaRPr lang="en-US" altLang="zh-TW" sz="3000" b="1" kern="100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9A46"/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altLang="en-US" sz="3000" b="1" kern="100" dirty="0" smtClean="0">
                          <a:effectLst/>
                        </a:rPr>
                        <a:t>高雄市政府文化局</a:t>
                      </a:r>
                      <a:endParaRPr lang="en-US" altLang="zh-TW" sz="3000" b="1" kern="100" dirty="0" smtClean="0">
                        <a:effectLst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9A46"/>
                        </a:buClr>
                        <a:buSzTx/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  <a:defRPr/>
                      </a:pPr>
                      <a:r>
                        <a:rPr lang="zh-TW" altLang="zh-TW" sz="3200" b="1" kern="100" dirty="0" smtClean="0">
                          <a:effectLst/>
                        </a:rPr>
                        <a:t>台灣高速鐵路股份有限公司</a:t>
                      </a:r>
                      <a:r>
                        <a:rPr lang="en-US" altLang="zh-TW" sz="3200" b="1" kern="100" dirty="0" smtClean="0">
                          <a:effectLst/>
                        </a:rPr>
                        <a:t>(</a:t>
                      </a:r>
                      <a:r>
                        <a:rPr lang="zh-TW" altLang="en-US" sz="3200" b="1" kern="100" dirty="0" smtClean="0">
                          <a:effectLst/>
                        </a:rPr>
                        <a:t>報名截止</a:t>
                      </a:r>
                      <a:r>
                        <a:rPr lang="en-US" altLang="zh-TW" sz="3200" b="1" kern="100" dirty="0" smtClean="0">
                          <a:effectLst/>
                        </a:rPr>
                        <a:t>)</a:t>
                      </a:r>
                      <a:endParaRPr lang="zh-TW" altLang="zh-TW" sz="3200" b="1" kern="100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9A46"/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endParaRPr lang="en-US" altLang="zh-TW" sz="3000" b="1" kern="100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9A46"/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endParaRPr lang="zh-TW" sz="3000" b="1" kern="1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753151"/>
                  </a:ext>
                </a:extLst>
              </a:tr>
            </a:tbl>
          </a:graphicData>
        </a:graphic>
      </p:graphicFrame>
      <p:sp>
        <p:nvSpPr>
          <p:cNvPr id="6" name="文本框 29"/>
          <p:cNvSpPr txBox="1"/>
          <p:nvPr/>
        </p:nvSpPr>
        <p:spPr>
          <a:xfrm>
            <a:off x="323528" y="358914"/>
            <a:ext cx="8820472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defRPr/>
            </a:pPr>
            <a:r>
              <a:rPr lang="zh-TW" altLang="en-US" sz="4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生涯發展</a:t>
            </a:r>
            <a:r>
              <a:rPr lang="zh-TW" altLang="en-US" sz="4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中心本學期合作的機構</a:t>
            </a:r>
            <a:endParaRPr lang="en-US" altLang="zh-TW" sz="4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11">
            <a:extLst>
              <a:ext uri="{FF2B5EF4-FFF2-40B4-BE49-F238E27FC236}">
                <a16:creationId xmlns:a16="http://schemas.microsoft.com/office/drawing/2014/main" id="{E0E07BB2-0F18-428B-83D9-44BE99C813E1}"/>
              </a:ext>
            </a:extLst>
          </p:cNvPr>
          <p:cNvCxnSpPr>
            <a:cxnSpLocks/>
          </p:cNvCxnSpPr>
          <p:nvPr/>
        </p:nvCxnSpPr>
        <p:spPr>
          <a:xfrm>
            <a:off x="395536" y="1124744"/>
            <a:ext cx="82089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683568" y="1844824"/>
            <a:ext cx="864096" cy="3744416"/>
          </a:xfrm>
          <a:prstGeom prst="round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atin typeface="+mj-ea"/>
                <a:ea typeface="+mj-ea"/>
              </a:rPr>
              <a:t>公部門</a:t>
            </a:r>
            <a:endParaRPr lang="zh-TW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51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416034"/>
              </p:ext>
            </p:extLst>
          </p:nvPr>
        </p:nvGraphicFramePr>
        <p:xfrm>
          <a:off x="1619672" y="1340768"/>
          <a:ext cx="7344816" cy="5547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869836502"/>
                    </a:ext>
                  </a:extLst>
                </a:gridCol>
              </a:tblGrid>
              <a:tr h="55172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altLang="en-US" sz="2800" b="1" kern="100" dirty="0" smtClean="0">
                          <a:effectLst/>
                        </a:rPr>
                        <a:t>朕豪大酒店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  <a:defRPr/>
                      </a:pPr>
                      <a:r>
                        <a:rPr lang="zh-TW" altLang="en-US" sz="2800" b="1" kern="100" dirty="0" smtClean="0">
                          <a:effectLst/>
                        </a:rPr>
                        <a:t>阿里山賓館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  <a:defRPr/>
                      </a:pPr>
                      <a:r>
                        <a:rPr lang="zh-TW" altLang="zh-TW" sz="2800" b="1" kern="100" dirty="0" smtClean="0">
                          <a:effectLst/>
                        </a:rPr>
                        <a:t>高雄圓山飯店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  <a:defRPr/>
                      </a:pPr>
                      <a:r>
                        <a:rPr lang="zh-TW" altLang="zh-TW" sz="2800" b="1" kern="100" dirty="0" smtClean="0">
                          <a:effectLst/>
                        </a:rPr>
                        <a:t>鼎泰豐小吃部股份有限公司</a:t>
                      </a:r>
                      <a:r>
                        <a:rPr lang="en-US" altLang="zh-TW" sz="2800" b="1" kern="100" dirty="0" smtClean="0">
                          <a:effectLst/>
                        </a:rPr>
                        <a:t>(</a:t>
                      </a:r>
                      <a:r>
                        <a:rPr lang="zh-TW" altLang="en-US" sz="2800" b="1" kern="100" dirty="0" smtClean="0">
                          <a:effectLst/>
                        </a:rPr>
                        <a:t>報名截止</a:t>
                      </a:r>
                      <a:r>
                        <a:rPr lang="en-US" altLang="zh-TW" sz="2800" b="1" kern="100" dirty="0" smtClean="0">
                          <a:effectLst/>
                        </a:rPr>
                        <a:t>)</a:t>
                      </a:r>
                      <a:endParaRPr lang="zh-TW" altLang="zh-TW" sz="2800" b="1" kern="1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財團法人台灣首府大學附屬機構蓮潭國際文教會館</a:t>
                      </a:r>
                      <a:endParaRPr lang="en-US" altLang="zh-TW" sz="2800" b="1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sz="2800" b="1" kern="100" dirty="0" smtClean="0">
                          <a:effectLst/>
                        </a:rPr>
                        <a:t>香港</a:t>
                      </a:r>
                      <a:r>
                        <a:rPr lang="zh-TW" sz="2800" b="1" kern="100" dirty="0">
                          <a:effectLst/>
                        </a:rPr>
                        <a:t>商信可股份有限公司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sz="2800" b="1" kern="100" dirty="0" smtClean="0">
                          <a:effectLst/>
                        </a:rPr>
                        <a:t>東</a:t>
                      </a:r>
                      <a:r>
                        <a:rPr lang="zh-TW" altLang="en-US" sz="2800" b="1" kern="100" dirty="0" smtClean="0">
                          <a:effectLst/>
                        </a:rPr>
                        <a:t>州</a:t>
                      </a:r>
                      <a:r>
                        <a:rPr lang="zh-TW" sz="2800" b="1" kern="100" dirty="0" smtClean="0">
                          <a:effectLst/>
                        </a:rPr>
                        <a:t>實業</a:t>
                      </a:r>
                      <a:r>
                        <a:rPr lang="zh-TW" sz="2800" b="1" kern="100" dirty="0">
                          <a:effectLst/>
                        </a:rPr>
                        <a:t>股份有限公司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sz="2800" b="1" kern="100" dirty="0">
                          <a:effectLst/>
                        </a:rPr>
                        <a:t>旗勝科技股份有限公司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嘉登會展管理顧問有限公司</a:t>
                      </a:r>
                      <a:endParaRPr lang="en-US" altLang="zh-TW" sz="2800" b="1" kern="1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sz="2800" b="1" kern="100" dirty="0" smtClean="0">
                          <a:effectLst/>
                        </a:rPr>
                        <a:t>方圓會展管理顧問有限公司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sz="2800" b="1" kern="100" dirty="0" smtClean="0">
                          <a:effectLst/>
                        </a:rPr>
                        <a:t>台大留學服務有限公司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Wingdings" panose="05000000000000000000" pitchFamily="2" charset="2"/>
                        <a:buChar char="n"/>
                        <a:tabLst>
                          <a:tab pos="457200" algn="l"/>
                        </a:tabLst>
                      </a:pPr>
                      <a:r>
                        <a:rPr lang="zh-TW" sz="2800" b="1" kern="100" dirty="0" smtClean="0">
                          <a:effectLst/>
                        </a:rPr>
                        <a:t>葳格國際學校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753151"/>
                  </a:ext>
                </a:extLst>
              </a:tr>
            </a:tbl>
          </a:graphicData>
        </a:graphic>
      </p:graphicFrame>
      <p:cxnSp>
        <p:nvCxnSpPr>
          <p:cNvPr id="9" name="直接连接符 11">
            <a:extLst>
              <a:ext uri="{FF2B5EF4-FFF2-40B4-BE49-F238E27FC236}">
                <a16:creationId xmlns:a16="http://schemas.microsoft.com/office/drawing/2014/main" id="{E0E07BB2-0F18-428B-83D9-44BE99C813E1}"/>
              </a:ext>
            </a:extLst>
          </p:cNvPr>
          <p:cNvCxnSpPr>
            <a:cxnSpLocks/>
          </p:cNvCxnSpPr>
          <p:nvPr/>
        </p:nvCxnSpPr>
        <p:spPr>
          <a:xfrm>
            <a:off x="395536" y="1124744"/>
            <a:ext cx="82089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683568" y="1844824"/>
            <a:ext cx="864096" cy="3744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atin typeface="+mj-ea"/>
                <a:ea typeface="+mj-ea"/>
              </a:rPr>
              <a:t>私</a:t>
            </a:r>
            <a:endParaRPr lang="en-US" altLang="zh-TW" sz="3600" b="1" dirty="0" smtClean="0">
              <a:latin typeface="+mj-ea"/>
              <a:ea typeface="+mj-ea"/>
            </a:endParaRPr>
          </a:p>
          <a:p>
            <a:pPr algn="ctr"/>
            <a:r>
              <a:rPr lang="zh-TW" altLang="en-US" sz="3600" b="1" dirty="0" smtClean="0">
                <a:latin typeface="+mj-ea"/>
                <a:ea typeface="+mj-ea"/>
              </a:rPr>
              <a:t>人</a:t>
            </a:r>
            <a:endParaRPr lang="en-US" altLang="zh-TW" sz="3600" b="1" dirty="0" smtClean="0">
              <a:latin typeface="+mj-ea"/>
              <a:ea typeface="+mj-ea"/>
            </a:endParaRPr>
          </a:p>
          <a:p>
            <a:pPr algn="ctr"/>
            <a:r>
              <a:rPr lang="zh-TW" altLang="en-US" sz="3600" b="1" dirty="0" smtClean="0">
                <a:latin typeface="+mj-ea"/>
                <a:ea typeface="+mj-ea"/>
              </a:rPr>
              <a:t>企</a:t>
            </a:r>
            <a:endParaRPr lang="en-US" altLang="zh-TW" sz="3600" b="1" dirty="0" smtClean="0">
              <a:latin typeface="+mj-ea"/>
              <a:ea typeface="+mj-ea"/>
            </a:endParaRPr>
          </a:p>
          <a:p>
            <a:pPr algn="ctr"/>
            <a:r>
              <a:rPr lang="zh-TW" altLang="en-US" sz="3600" b="1" dirty="0" smtClean="0">
                <a:latin typeface="+mj-ea"/>
                <a:ea typeface="+mj-ea"/>
              </a:rPr>
              <a:t>業</a:t>
            </a:r>
            <a:endParaRPr lang="zh-TW" altLang="en-US" sz="3600" b="1" dirty="0">
              <a:latin typeface="+mj-ea"/>
              <a:ea typeface="+mj-ea"/>
            </a:endParaRPr>
          </a:p>
        </p:txBody>
      </p:sp>
      <p:sp>
        <p:nvSpPr>
          <p:cNvPr id="15" name="文本框 29"/>
          <p:cNvSpPr txBox="1"/>
          <p:nvPr/>
        </p:nvSpPr>
        <p:spPr>
          <a:xfrm>
            <a:off x="323528" y="358914"/>
            <a:ext cx="8820472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defRPr/>
            </a:pPr>
            <a:r>
              <a:rPr lang="zh-TW" altLang="en-US" sz="4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生涯發展</a:t>
            </a:r>
            <a:r>
              <a:rPr lang="zh-TW" altLang="en-US" sz="4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中心本學期合作的機構</a:t>
            </a:r>
            <a:endParaRPr lang="en-US" altLang="zh-TW" sz="4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2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67679"/>
              </p:ext>
            </p:extLst>
          </p:nvPr>
        </p:nvGraphicFramePr>
        <p:xfrm>
          <a:off x="755571" y="2132856"/>
          <a:ext cx="8064898" cy="20162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5124">
                  <a:extLst>
                    <a:ext uri="{9D8B030D-6E8A-4147-A177-3AD203B41FA5}">
                      <a16:colId xmlns:a16="http://schemas.microsoft.com/office/drawing/2014/main" val="1242555540"/>
                    </a:ext>
                  </a:extLst>
                </a:gridCol>
                <a:gridCol w="455124">
                  <a:extLst>
                    <a:ext uri="{9D8B030D-6E8A-4147-A177-3AD203B41FA5}">
                      <a16:colId xmlns:a16="http://schemas.microsoft.com/office/drawing/2014/main" val="1445000712"/>
                    </a:ext>
                  </a:extLst>
                </a:gridCol>
                <a:gridCol w="384689">
                  <a:extLst>
                    <a:ext uri="{9D8B030D-6E8A-4147-A177-3AD203B41FA5}">
                      <a16:colId xmlns:a16="http://schemas.microsoft.com/office/drawing/2014/main" val="3402502412"/>
                    </a:ext>
                  </a:extLst>
                </a:gridCol>
                <a:gridCol w="383785">
                  <a:extLst>
                    <a:ext uri="{9D8B030D-6E8A-4147-A177-3AD203B41FA5}">
                      <a16:colId xmlns:a16="http://schemas.microsoft.com/office/drawing/2014/main" val="2759242597"/>
                    </a:ext>
                  </a:extLst>
                </a:gridCol>
                <a:gridCol w="383785">
                  <a:extLst>
                    <a:ext uri="{9D8B030D-6E8A-4147-A177-3AD203B41FA5}">
                      <a16:colId xmlns:a16="http://schemas.microsoft.com/office/drawing/2014/main" val="716487765"/>
                    </a:ext>
                  </a:extLst>
                </a:gridCol>
                <a:gridCol w="383785">
                  <a:extLst>
                    <a:ext uri="{9D8B030D-6E8A-4147-A177-3AD203B41FA5}">
                      <a16:colId xmlns:a16="http://schemas.microsoft.com/office/drawing/2014/main" val="2307589569"/>
                    </a:ext>
                  </a:extLst>
                </a:gridCol>
                <a:gridCol w="384689">
                  <a:extLst>
                    <a:ext uri="{9D8B030D-6E8A-4147-A177-3AD203B41FA5}">
                      <a16:colId xmlns:a16="http://schemas.microsoft.com/office/drawing/2014/main" val="1597841379"/>
                    </a:ext>
                  </a:extLst>
                </a:gridCol>
                <a:gridCol w="383785">
                  <a:extLst>
                    <a:ext uri="{9D8B030D-6E8A-4147-A177-3AD203B41FA5}">
                      <a16:colId xmlns:a16="http://schemas.microsoft.com/office/drawing/2014/main" val="1484584580"/>
                    </a:ext>
                  </a:extLst>
                </a:gridCol>
                <a:gridCol w="340439">
                  <a:extLst>
                    <a:ext uri="{9D8B030D-6E8A-4147-A177-3AD203B41FA5}">
                      <a16:colId xmlns:a16="http://schemas.microsoft.com/office/drawing/2014/main" val="2805536432"/>
                    </a:ext>
                  </a:extLst>
                </a:gridCol>
                <a:gridCol w="409972">
                  <a:extLst>
                    <a:ext uri="{9D8B030D-6E8A-4147-A177-3AD203B41FA5}">
                      <a16:colId xmlns:a16="http://schemas.microsoft.com/office/drawing/2014/main" val="3738663649"/>
                    </a:ext>
                  </a:extLst>
                </a:gridCol>
                <a:gridCol w="409972">
                  <a:extLst>
                    <a:ext uri="{9D8B030D-6E8A-4147-A177-3AD203B41FA5}">
                      <a16:colId xmlns:a16="http://schemas.microsoft.com/office/drawing/2014/main" val="219172142"/>
                    </a:ext>
                  </a:extLst>
                </a:gridCol>
                <a:gridCol w="409972">
                  <a:extLst>
                    <a:ext uri="{9D8B030D-6E8A-4147-A177-3AD203B41FA5}">
                      <a16:colId xmlns:a16="http://schemas.microsoft.com/office/drawing/2014/main" val="492424703"/>
                    </a:ext>
                  </a:extLst>
                </a:gridCol>
                <a:gridCol w="409972">
                  <a:extLst>
                    <a:ext uri="{9D8B030D-6E8A-4147-A177-3AD203B41FA5}">
                      <a16:colId xmlns:a16="http://schemas.microsoft.com/office/drawing/2014/main" val="2109017488"/>
                    </a:ext>
                  </a:extLst>
                </a:gridCol>
                <a:gridCol w="382500">
                  <a:extLst>
                    <a:ext uri="{9D8B030D-6E8A-4147-A177-3AD203B41FA5}">
                      <a16:colId xmlns:a16="http://schemas.microsoft.com/office/drawing/2014/main" val="2642516835"/>
                    </a:ext>
                  </a:extLst>
                </a:gridCol>
                <a:gridCol w="437445">
                  <a:extLst>
                    <a:ext uri="{9D8B030D-6E8A-4147-A177-3AD203B41FA5}">
                      <a16:colId xmlns:a16="http://schemas.microsoft.com/office/drawing/2014/main" val="2965710881"/>
                    </a:ext>
                  </a:extLst>
                </a:gridCol>
                <a:gridCol w="409972">
                  <a:extLst>
                    <a:ext uri="{9D8B030D-6E8A-4147-A177-3AD203B41FA5}">
                      <a16:colId xmlns:a16="http://schemas.microsoft.com/office/drawing/2014/main" val="172388505"/>
                    </a:ext>
                  </a:extLst>
                </a:gridCol>
                <a:gridCol w="409972">
                  <a:extLst>
                    <a:ext uri="{9D8B030D-6E8A-4147-A177-3AD203B41FA5}">
                      <a16:colId xmlns:a16="http://schemas.microsoft.com/office/drawing/2014/main" val="1123085387"/>
                    </a:ext>
                  </a:extLst>
                </a:gridCol>
                <a:gridCol w="409972">
                  <a:extLst>
                    <a:ext uri="{9D8B030D-6E8A-4147-A177-3AD203B41FA5}">
                      <a16:colId xmlns:a16="http://schemas.microsoft.com/office/drawing/2014/main" val="523352827"/>
                    </a:ext>
                  </a:extLst>
                </a:gridCol>
                <a:gridCol w="409972">
                  <a:extLst>
                    <a:ext uri="{9D8B030D-6E8A-4147-A177-3AD203B41FA5}">
                      <a16:colId xmlns:a16="http://schemas.microsoft.com/office/drawing/2014/main" val="1737579743"/>
                    </a:ext>
                  </a:extLst>
                </a:gridCol>
                <a:gridCol w="409972">
                  <a:extLst>
                    <a:ext uri="{9D8B030D-6E8A-4147-A177-3AD203B41FA5}">
                      <a16:colId xmlns:a16="http://schemas.microsoft.com/office/drawing/2014/main" val="2736983050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日</a:t>
                      </a: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本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法</a:t>
                      </a: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國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美</a:t>
                      </a: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國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西</a:t>
                      </a: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班</a:t>
                      </a: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牙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巴</a:t>
                      </a: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拿</a:t>
                      </a: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馬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中</a:t>
                      </a: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國</a:t>
                      </a: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港</a:t>
                      </a: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effectLst/>
                        </a:rPr>
                        <a:t>澳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泰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國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印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尼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墨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西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哥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德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國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越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南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汶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萊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祕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魯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加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拿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大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馬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來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西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亞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寮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國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新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加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坡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捷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克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馬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effectLst/>
                        </a:rPr>
                        <a:t> </a:t>
                      </a:r>
                      <a:r>
                        <a:rPr lang="zh-TW" sz="2800" b="1" kern="100" dirty="0" smtClean="0">
                          <a:effectLst/>
                        </a:rPr>
                        <a:t>爾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effectLst/>
                        </a:rPr>
                        <a:t> </a:t>
                      </a:r>
                      <a:r>
                        <a:rPr lang="zh-TW" sz="2800" b="1" kern="100" dirty="0" smtClean="0">
                          <a:effectLst/>
                        </a:rPr>
                        <a:t>地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effectLst/>
                        </a:rPr>
                        <a:t> </a:t>
                      </a:r>
                      <a:r>
                        <a:rPr lang="zh-TW" sz="2800" b="1" kern="100" dirty="0" smtClean="0">
                          <a:effectLst/>
                        </a:rPr>
                        <a:t>夫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/>
                        </a:rPr>
                        <a:t>斯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effectLst/>
                        </a:rPr>
                        <a:t> </a:t>
                      </a:r>
                      <a:r>
                        <a:rPr lang="zh-TW" sz="2800" b="1" kern="100" dirty="0" smtClean="0">
                          <a:effectLst/>
                        </a:rPr>
                        <a:t>里 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effectLst/>
                        </a:rPr>
                        <a:t> 蘭  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effectLst/>
                        </a:rPr>
                        <a:t> 卡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0408515"/>
                  </a:ext>
                </a:extLst>
              </a:tr>
            </a:tbl>
          </a:graphicData>
        </a:graphic>
      </p:graphicFrame>
      <p:cxnSp>
        <p:nvCxnSpPr>
          <p:cNvPr id="8" name="直接连接符 11">
            <a:extLst>
              <a:ext uri="{FF2B5EF4-FFF2-40B4-BE49-F238E27FC236}">
                <a16:creationId xmlns:a16="http://schemas.microsoft.com/office/drawing/2014/main" id="{E0E07BB2-0F18-428B-83D9-44BE99C813E1}"/>
              </a:ext>
            </a:extLst>
          </p:cNvPr>
          <p:cNvCxnSpPr>
            <a:cxnSpLocks/>
          </p:cNvCxnSpPr>
          <p:nvPr/>
        </p:nvCxnSpPr>
        <p:spPr>
          <a:xfrm>
            <a:off x="395536" y="1124744"/>
            <a:ext cx="82089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9"/>
          <p:cNvSpPr txBox="1"/>
          <p:nvPr/>
        </p:nvSpPr>
        <p:spPr>
          <a:xfrm>
            <a:off x="323528" y="358914"/>
            <a:ext cx="8820472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defRPr/>
            </a:pPr>
            <a:r>
              <a:rPr lang="zh-TW" altLang="en-US" sz="4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本校</a:t>
            </a:r>
            <a:r>
              <a:rPr lang="en-US" altLang="zh-TW" sz="4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108</a:t>
            </a:r>
            <a:r>
              <a:rPr lang="zh-TW" altLang="en-US" sz="4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學年度海外實習</a:t>
            </a:r>
            <a:endParaRPr lang="en-US" altLang="zh-TW" sz="4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609598" y="1556792"/>
            <a:ext cx="777882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 smtClean="0">
                <a:latin typeface="+mn-ea"/>
              </a:rPr>
              <a:t>本校</a:t>
            </a:r>
            <a:r>
              <a:rPr lang="en-US" altLang="zh-TW" sz="3000" b="1" dirty="0">
                <a:latin typeface="+mn-ea"/>
              </a:rPr>
              <a:t>108</a:t>
            </a:r>
            <a:r>
              <a:rPr lang="zh-TW" altLang="en-US" sz="3000" b="1" dirty="0">
                <a:latin typeface="+mn-ea"/>
              </a:rPr>
              <a:t>學年度海外實習國家</a:t>
            </a:r>
            <a:r>
              <a:rPr lang="zh-TW" altLang="en-US" sz="3000" b="1" dirty="0" smtClean="0">
                <a:latin typeface="+mn-ea"/>
              </a:rPr>
              <a:t>列表</a:t>
            </a:r>
            <a:endParaRPr lang="en-US" altLang="zh-TW" sz="3000" b="1" dirty="0">
              <a:latin typeface="+mn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475656" y="4221088"/>
            <a:ext cx="6160967" cy="2636912"/>
            <a:chOff x="1259741" y="3974123"/>
            <a:chExt cx="6160967" cy="263691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8" t="15862" r="10105" b="6361"/>
            <a:stretch/>
          </p:blipFill>
          <p:spPr>
            <a:xfrm>
              <a:off x="1259741" y="3974123"/>
              <a:ext cx="6160967" cy="2636912"/>
            </a:xfrm>
            <a:prstGeom prst="rect">
              <a:avLst/>
            </a:prstGeom>
          </p:spPr>
        </p:pic>
        <p:sp>
          <p:nvSpPr>
            <p:cNvPr id="6" name="圓角矩形 5"/>
            <p:cNvSpPr/>
            <p:nvPr/>
          </p:nvSpPr>
          <p:spPr>
            <a:xfrm>
              <a:off x="4139952" y="5733256"/>
              <a:ext cx="1728192" cy="5040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62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8534401" cy="648072"/>
          </a:xfrm>
        </p:spPr>
        <p:txBody>
          <a:bodyPr>
            <a:noAutofit/>
          </a:bodyPr>
          <a:lstStyle/>
          <a:p>
            <a:r>
              <a:rPr lang="zh-TW" altLang="en-US" sz="3800" b="1" u="sng" dirty="0" smtClean="0"/>
              <a:t>社會人基礎能力，進入實習場域應具備</a:t>
            </a:r>
            <a:endParaRPr lang="zh-TW" altLang="en-US" sz="3800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124744"/>
            <a:ext cx="8426898" cy="5733256"/>
          </a:xfrm>
        </p:spPr>
        <p:txBody>
          <a:bodyPr>
            <a:no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行動能力</a:t>
            </a:r>
            <a:r>
              <a:rPr lang="en-US" altLang="zh-TW" sz="3000" b="1" dirty="0" smtClean="0">
                <a:latin typeface="+mj-ea"/>
                <a:ea typeface="+mj-ea"/>
              </a:rPr>
              <a:t>:</a:t>
            </a:r>
            <a:r>
              <a:rPr lang="zh-TW" altLang="en-US" sz="3000" b="1" dirty="0" smtClean="0">
                <a:latin typeface="+mj-ea"/>
                <a:ea typeface="+mj-ea"/>
              </a:rPr>
              <a:t>主體性、驅動力、執行力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思考能力</a:t>
            </a:r>
            <a:r>
              <a:rPr lang="en-US" altLang="zh-TW" sz="3000" b="1" dirty="0" smtClean="0">
                <a:latin typeface="+mj-ea"/>
                <a:ea typeface="+mj-ea"/>
              </a:rPr>
              <a:t>:</a:t>
            </a:r>
            <a:r>
              <a:rPr lang="zh-TW" altLang="en-US" sz="3000" b="1" dirty="0" smtClean="0">
                <a:latin typeface="+mj-ea"/>
                <a:ea typeface="+mj-ea"/>
              </a:rPr>
              <a:t>發現問題的能力、企劃力、創造力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團隊合作能力</a:t>
            </a:r>
            <a:r>
              <a:rPr lang="en-US" altLang="zh-TW" sz="3000" b="1" dirty="0" smtClean="0">
                <a:latin typeface="+mj-ea"/>
                <a:ea typeface="+mj-ea"/>
              </a:rPr>
              <a:t>:</a:t>
            </a:r>
            <a:r>
              <a:rPr lang="zh-TW" altLang="en-US" sz="3000" b="1" dirty="0" smtClean="0">
                <a:latin typeface="+mj-ea"/>
                <a:ea typeface="+mj-ea"/>
              </a:rPr>
              <a:t>傳達力、傾聽力、柔軟性、掌握情況的能力、規律性、抗壓力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培養正向的生活態度</a:t>
            </a:r>
            <a:r>
              <a:rPr lang="en-US" altLang="zh-TW" sz="3000" b="1" dirty="0" smtClean="0">
                <a:latin typeface="+mj-ea"/>
                <a:ea typeface="+mj-ea"/>
              </a:rPr>
              <a:t>:</a:t>
            </a:r>
          </a:p>
          <a:p>
            <a:pPr marL="0" indent="0">
              <a:buNone/>
            </a:pPr>
            <a:r>
              <a:rPr lang="zh-TW" altLang="en-US" sz="3000" b="1" dirty="0">
                <a:latin typeface="+mj-ea"/>
                <a:ea typeface="+mj-ea"/>
              </a:rPr>
              <a:t> </a:t>
            </a:r>
            <a:r>
              <a:rPr lang="zh-TW" altLang="en-US" sz="3000" b="1" dirty="0" smtClean="0">
                <a:latin typeface="+mj-ea"/>
                <a:ea typeface="+mj-ea"/>
              </a:rPr>
              <a:t>    </a:t>
            </a:r>
            <a:r>
              <a:rPr lang="en-US" altLang="zh-TW" sz="3000" b="1" dirty="0" smtClean="0">
                <a:latin typeface="+mj-ea"/>
                <a:ea typeface="+mj-ea"/>
              </a:rPr>
              <a:t>(1)</a:t>
            </a:r>
            <a:r>
              <a:rPr lang="zh-TW" altLang="en-US" sz="3000" b="1" dirty="0" smtClean="0">
                <a:latin typeface="+mj-ea"/>
                <a:ea typeface="+mj-ea"/>
              </a:rPr>
              <a:t>發展多元休閒生活 </a:t>
            </a:r>
            <a:r>
              <a:rPr lang="en-US" altLang="zh-TW" sz="3000" b="1" dirty="0" smtClean="0">
                <a:latin typeface="+mj-ea"/>
                <a:ea typeface="+mj-ea"/>
              </a:rPr>
              <a:t>(2)</a:t>
            </a:r>
            <a:r>
              <a:rPr lang="zh-TW" altLang="en-US" sz="3000" b="1" dirty="0" smtClean="0">
                <a:latin typeface="+mj-ea"/>
                <a:ea typeface="+mj-ea"/>
              </a:rPr>
              <a:t>平衡身心壓力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發展正向的優勢特質</a:t>
            </a:r>
            <a:r>
              <a:rPr lang="en-US" altLang="zh-TW" sz="3000" b="1" dirty="0">
                <a:latin typeface="+mj-ea"/>
              </a:rPr>
              <a:t>:</a:t>
            </a:r>
            <a:endParaRPr lang="en-US" altLang="zh-TW" sz="3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+mj-ea"/>
                <a:ea typeface="+mj-ea"/>
              </a:rPr>
              <a:t> </a:t>
            </a:r>
            <a:r>
              <a:rPr lang="zh-TW" altLang="en-US" sz="3000" b="1" dirty="0" smtClean="0">
                <a:latin typeface="+mj-ea"/>
                <a:ea typeface="+mj-ea"/>
              </a:rPr>
              <a:t>    </a:t>
            </a:r>
            <a:r>
              <a:rPr lang="en-US" altLang="zh-TW" sz="3000" b="1" dirty="0">
                <a:latin typeface="+mj-ea"/>
                <a:ea typeface="+mj-ea"/>
              </a:rPr>
              <a:t>(1</a:t>
            </a:r>
            <a:r>
              <a:rPr lang="en-US" altLang="zh-TW" sz="3000" b="1" dirty="0" smtClean="0">
                <a:latin typeface="+mj-ea"/>
                <a:ea typeface="+mj-ea"/>
              </a:rPr>
              <a:t>)</a:t>
            </a:r>
            <a:r>
              <a:rPr lang="zh-TW" altLang="en-US" sz="3000" b="1" dirty="0" smtClean="0">
                <a:latin typeface="+mj-ea"/>
                <a:ea typeface="+mj-ea"/>
              </a:rPr>
              <a:t>加強師生交流分享 </a:t>
            </a:r>
            <a:r>
              <a:rPr lang="en-US" altLang="zh-TW" sz="3000" b="1" dirty="0">
                <a:latin typeface="+mj-ea"/>
                <a:ea typeface="+mj-ea"/>
              </a:rPr>
              <a:t>(2</a:t>
            </a:r>
            <a:r>
              <a:rPr lang="en-US" altLang="zh-TW" sz="3000" b="1" dirty="0" smtClean="0">
                <a:latin typeface="+mj-ea"/>
                <a:ea typeface="+mj-ea"/>
              </a:rPr>
              <a:t>)</a:t>
            </a:r>
            <a:r>
              <a:rPr lang="zh-TW" altLang="en-US" sz="3000" b="1" dirty="0" smtClean="0">
                <a:latin typeface="+mj-ea"/>
                <a:ea typeface="+mj-ea"/>
              </a:rPr>
              <a:t>建立團體歸屬感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建立正向的互動氛圍</a:t>
            </a:r>
            <a:r>
              <a:rPr lang="en-US" altLang="zh-TW" sz="3000" b="1" dirty="0">
                <a:latin typeface="+mj-ea"/>
              </a:rPr>
              <a:t>:</a:t>
            </a:r>
            <a:endParaRPr lang="en-US" altLang="zh-TW" sz="3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3000" b="1" dirty="0">
                <a:latin typeface="+mj-ea"/>
                <a:ea typeface="+mj-ea"/>
              </a:rPr>
              <a:t>(1</a:t>
            </a:r>
            <a:r>
              <a:rPr lang="en-US" altLang="zh-TW" sz="3000" b="1" dirty="0" smtClean="0">
                <a:latin typeface="+mj-ea"/>
                <a:ea typeface="+mj-ea"/>
              </a:rPr>
              <a:t>)</a:t>
            </a:r>
            <a:r>
              <a:rPr lang="zh-TW" altLang="en-US" sz="3000" b="1" dirty="0" smtClean="0">
                <a:latin typeface="+mj-ea"/>
                <a:ea typeface="+mj-ea"/>
              </a:rPr>
              <a:t>建立健康生活作息 </a:t>
            </a:r>
            <a:r>
              <a:rPr lang="en-US" altLang="zh-TW" sz="3000" b="1" dirty="0" smtClean="0">
                <a:latin typeface="+mj-ea"/>
                <a:ea typeface="+mj-ea"/>
              </a:rPr>
              <a:t>(</a:t>
            </a:r>
            <a:r>
              <a:rPr lang="en-US" altLang="zh-TW" sz="3000" b="1" dirty="0">
                <a:latin typeface="+mj-ea"/>
                <a:ea typeface="+mj-ea"/>
              </a:rPr>
              <a:t>2</a:t>
            </a:r>
            <a:r>
              <a:rPr lang="en-US" altLang="zh-TW" sz="3000" b="1" dirty="0" smtClean="0">
                <a:latin typeface="+mj-ea"/>
                <a:ea typeface="+mj-ea"/>
              </a:rPr>
              <a:t>)</a:t>
            </a:r>
            <a:r>
              <a:rPr lang="zh-TW" altLang="en-US" sz="3000" b="1" dirty="0" smtClean="0">
                <a:latin typeface="+mj-ea"/>
                <a:ea typeface="+mj-ea"/>
              </a:rPr>
              <a:t>提升健康生活知能</a:t>
            </a:r>
            <a:endParaRPr lang="en-US" altLang="zh-TW" sz="3000" b="1" dirty="0">
              <a:latin typeface="+mj-ea"/>
              <a:ea typeface="+mj-ea"/>
            </a:endParaRP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77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648072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FF0000"/>
                </a:solidFill>
              </a:rPr>
              <a:t>職場新鮮人謹守職場倫理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5446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zh-TW" altLang="zh-TW" sz="4000" b="1" dirty="0" smtClean="0">
                <a:latin typeface="+mj-ea"/>
                <a:ea typeface="+mj-ea"/>
              </a:rPr>
              <a:t>不</a:t>
            </a:r>
            <a:r>
              <a:rPr lang="zh-TW" altLang="zh-TW" sz="4000" b="1" dirty="0">
                <a:latin typeface="+mj-ea"/>
                <a:ea typeface="+mj-ea"/>
              </a:rPr>
              <a:t>遲到早退、不隨意請假。</a:t>
            </a:r>
          </a:p>
          <a:p>
            <a:pPr lvl="0"/>
            <a:r>
              <a:rPr lang="zh-TW" altLang="zh-TW" sz="4000" b="1" dirty="0">
                <a:latin typeface="+mj-ea"/>
                <a:ea typeface="+mj-ea"/>
              </a:rPr>
              <a:t>尊榮與尊重主管、不直呼主管名字。</a:t>
            </a:r>
          </a:p>
          <a:p>
            <a:pPr lvl="0"/>
            <a:r>
              <a:rPr lang="zh-TW" altLang="zh-TW" sz="4000" b="1" dirty="0">
                <a:latin typeface="+mj-ea"/>
                <a:ea typeface="+mj-ea"/>
              </a:rPr>
              <a:t>不可洩漏公司的機密。</a:t>
            </a:r>
          </a:p>
          <a:p>
            <a:pPr lvl="0"/>
            <a:r>
              <a:rPr lang="zh-TW" altLang="zh-TW" sz="4000" b="1" dirty="0">
                <a:latin typeface="+mj-ea"/>
                <a:ea typeface="+mj-ea"/>
              </a:rPr>
              <a:t>符合公司的文化穿著，切勿想穿什麼就穿什麼。</a:t>
            </a:r>
          </a:p>
          <a:p>
            <a:pPr lvl="0"/>
            <a:r>
              <a:rPr lang="zh-TW" altLang="zh-TW" sz="4000" b="1" dirty="0">
                <a:latin typeface="+mj-ea"/>
                <a:ea typeface="+mj-ea"/>
              </a:rPr>
              <a:t>開會關手機是基本的職場</a:t>
            </a:r>
            <a:r>
              <a:rPr lang="zh-TW" altLang="zh-TW" sz="4000" b="1" dirty="0" smtClean="0">
                <a:latin typeface="+mj-ea"/>
                <a:ea typeface="+mj-ea"/>
              </a:rPr>
              <a:t>禮儀</a:t>
            </a:r>
            <a:r>
              <a:rPr lang="zh-TW" altLang="en-US" sz="4000" b="1" dirty="0" smtClean="0">
                <a:latin typeface="+mj-ea"/>
                <a:ea typeface="+mj-ea"/>
              </a:rPr>
              <a:t>，</a:t>
            </a:r>
            <a:r>
              <a:rPr lang="zh-TW" altLang="zh-TW" sz="4000" b="1" dirty="0" smtClean="0">
                <a:latin typeface="+mj-ea"/>
                <a:ea typeface="+mj-ea"/>
              </a:rPr>
              <a:t>注意</a:t>
            </a:r>
            <a:r>
              <a:rPr lang="zh-TW" altLang="zh-TW" sz="4000" b="1" dirty="0">
                <a:latin typeface="+mj-ea"/>
                <a:ea typeface="+mj-ea"/>
              </a:rPr>
              <a:t>電話</a:t>
            </a:r>
            <a:r>
              <a:rPr lang="zh-TW" altLang="zh-TW" sz="4000" b="1" dirty="0" smtClean="0">
                <a:latin typeface="+mj-ea"/>
                <a:ea typeface="+mj-ea"/>
              </a:rPr>
              <a:t>禮</a:t>
            </a:r>
            <a:r>
              <a:rPr lang="zh-TW" altLang="en-US" sz="4000" b="1" dirty="0">
                <a:latin typeface="+mj-ea"/>
                <a:ea typeface="+mj-ea"/>
              </a:rPr>
              <a:t>儀</a:t>
            </a:r>
            <a:r>
              <a:rPr lang="zh-TW" altLang="en-US" sz="4000" b="1" dirty="0" smtClean="0">
                <a:latin typeface="+mj-ea"/>
                <a:ea typeface="+mj-ea"/>
              </a:rPr>
              <a:t>。</a:t>
            </a:r>
            <a:endParaRPr lang="en-US" altLang="zh-TW" sz="4000" b="1" dirty="0" smtClean="0">
              <a:latin typeface="+mj-ea"/>
              <a:ea typeface="+mj-ea"/>
            </a:endParaRPr>
          </a:p>
          <a:p>
            <a:r>
              <a:rPr lang="zh-TW" altLang="zh-TW" sz="4000" b="1" dirty="0"/>
              <a:t>建立美好的人際關係，良好的人際關係可以幫助你建立廣大的人脈；但是，人脈廣大卻不一定就表示你有良好的人際關係，很可能到緊要時你的人脈全不管用</a:t>
            </a:r>
            <a:r>
              <a:rPr lang="zh-TW" altLang="zh-TW" sz="4000" b="1" dirty="0" smtClean="0"/>
              <a:t>。</a:t>
            </a:r>
            <a:endParaRPr lang="en-US" altLang="zh-TW" sz="4000" b="1" dirty="0" smtClean="0"/>
          </a:p>
          <a:p>
            <a:pPr lvl="0"/>
            <a:r>
              <a:rPr lang="zh-TW" altLang="zh-TW" sz="4000" b="1" dirty="0"/>
              <a:t>職場上最基本的倫理</a:t>
            </a:r>
            <a:r>
              <a:rPr lang="en-US" altLang="zh-TW" sz="4000" b="1" dirty="0"/>
              <a:t>:</a:t>
            </a:r>
            <a:r>
              <a:rPr lang="zh-TW" altLang="zh-TW" sz="4000" b="1" dirty="0"/>
              <a:t>尊重、包容、合作、欣賞、接納、肯定</a:t>
            </a:r>
            <a:r>
              <a:rPr lang="en-US" altLang="zh-TW" sz="4000" b="1" dirty="0"/>
              <a:t>….</a:t>
            </a:r>
            <a:r>
              <a:rPr lang="zh-TW" altLang="zh-TW" sz="4000" b="1" dirty="0"/>
              <a:t>。</a:t>
            </a:r>
          </a:p>
          <a:p>
            <a:pPr marL="0" indent="0">
              <a:buNone/>
            </a:pPr>
            <a:endParaRPr lang="zh-TW" altLang="zh-TW" sz="4000" b="1" dirty="0"/>
          </a:p>
          <a:p>
            <a:pPr lvl="0"/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7A4-FEA4-406F-8E54-74E9A972248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1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994849" cy="648072"/>
          </a:xfrm>
        </p:spPr>
        <p:txBody>
          <a:bodyPr>
            <a:noAutofit/>
          </a:bodyPr>
          <a:lstStyle/>
          <a:p>
            <a:r>
              <a:rPr lang="zh-TW" altLang="zh-TW" sz="4000" dirty="0">
                <a:solidFill>
                  <a:srgbClr val="FF0000"/>
                </a:solidFill>
              </a:rPr>
              <a:t>職場新鮮人謹守職場倫理</a:t>
            </a:r>
            <a:r>
              <a:rPr lang="zh-TW" altLang="zh-TW" sz="4000" b="1" dirty="0">
                <a:solidFill>
                  <a:srgbClr val="FF0000"/>
                </a:solidFill>
              </a:rPr>
              <a:t/>
            </a:r>
            <a:br>
              <a:rPr lang="zh-TW" altLang="zh-TW" sz="4000" b="1" dirty="0">
                <a:solidFill>
                  <a:srgbClr val="FF0000"/>
                </a:solidFill>
              </a:rPr>
            </a:b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980728"/>
            <a:ext cx="8426897" cy="5877272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sz="3600" b="1" dirty="0"/>
              <a:t>禮貌，決定個人外在觀感；教養，是最高貴的競爭力</a:t>
            </a:r>
            <a:r>
              <a:rPr lang="zh-TW" altLang="zh-TW" sz="3600" b="1" dirty="0" smtClean="0"/>
              <a:t>。相互</a:t>
            </a:r>
            <a:r>
              <a:rPr lang="zh-TW" altLang="zh-TW" sz="3600" b="1" dirty="0"/>
              <a:t>關心、互助合作成就彼此，職場倫</a:t>
            </a:r>
            <a:r>
              <a:rPr lang="zh-TW" altLang="zh-TW" sz="3600" b="1" dirty="0" smtClean="0"/>
              <a:t>理</a:t>
            </a:r>
            <a:r>
              <a:rPr lang="zh-TW" altLang="en-US" sz="3600" b="1" dirty="0" smtClean="0"/>
              <a:t>就</a:t>
            </a:r>
            <a:r>
              <a:rPr lang="zh-TW" altLang="zh-TW" sz="3600" b="1" dirty="0" smtClean="0"/>
              <a:t>是</a:t>
            </a:r>
            <a:r>
              <a:rPr lang="zh-TW" altLang="zh-TW" sz="3600" b="1" dirty="0"/>
              <a:t>互助合作的關係。</a:t>
            </a:r>
          </a:p>
          <a:p>
            <a:pPr lvl="0"/>
            <a:r>
              <a:rPr lang="zh-TW" altLang="zh-TW" sz="3600" b="1" dirty="0"/>
              <a:t>倫理在哪裡貴人就在哪裡，職場上除了實力，對於長官以及經驗豐富的前輩，應對他們保持謙卑學習的態度。 </a:t>
            </a:r>
          </a:p>
          <a:p>
            <a:pPr lvl="0"/>
            <a:r>
              <a:rPr lang="zh-TW" altLang="zh-TW" sz="3600" b="1" dirty="0"/>
              <a:t>先處理心情再處理事情，所有的合作默契從建立美好的關係開始。</a:t>
            </a:r>
          </a:p>
          <a:p>
            <a:pPr lvl="0"/>
            <a:r>
              <a:rPr lang="zh-TW" altLang="zh-TW" sz="3600" b="1" dirty="0" smtClean="0"/>
              <a:t>尊重</a:t>
            </a:r>
            <a:r>
              <a:rPr lang="zh-TW" altLang="zh-TW" sz="3600" b="1" dirty="0"/>
              <a:t>個別差異，認同及同理異己；每個人的自由以不妨礙他人的自由為限。</a:t>
            </a:r>
          </a:p>
          <a:p>
            <a:pPr lvl="0"/>
            <a:r>
              <a:rPr lang="zh-TW" altLang="zh-TW" sz="3600" b="1" dirty="0"/>
              <a:t>職場上要有敬業態度，敬業態度是首要的工作倫理</a:t>
            </a:r>
            <a:r>
              <a:rPr lang="zh-TW" altLang="zh-TW" sz="3600" b="1" dirty="0" smtClean="0"/>
              <a:t>。敬業</a:t>
            </a:r>
            <a:r>
              <a:rPr lang="zh-TW" altLang="zh-TW" sz="3600" b="1" dirty="0"/>
              <a:t>態</a:t>
            </a:r>
            <a:r>
              <a:rPr lang="zh-TW" altLang="zh-TW" sz="3600" b="1" dirty="0" smtClean="0"/>
              <a:t>度就是尊重</a:t>
            </a:r>
            <a:r>
              <a:rPr lang="zh-TW" altLang="en-US" sz="3600" b="1" dirty="0" smtClean="0"/>
              <a:t>工作、</a:t>
            </a:r>
            <a:r>
              <a:rPr lang="zh-TW" altLang="zh-TW" sz="3600" b="1" dirty="0" smtClean="0"/>
              <a:t>行</a:t>
            </a:r>
            <a:r>
              <a:rPr lang="zh-TW" altLang="zh-TW" sz="3600" b="1" dirty="0"/>
              <a:t>業、公司、以及職位，並且全力以赴把</a:t>
            </a:r>
            <a:r>
              <a:rPr lang="zh-TW" altLang="zh-TW" sz="3600" b="1"/>
              <a:t>工作</a:t>
            </a:r>
            <a:r>
              <a:rPr lang="zh-TW" altLang="zh-TW" sz="3600" b="1" smtClean="0"/>
              <a:t>做好</a:t>
            </a:r>
            <a:r>
              <a:rPr lang="zh-TW" altLang="en-US" sz="3600" b="1" smtClean="0"/>
              <a:t>。</a:t>
            </a:r>
            <a:endParaRPr lang="zh-TW" altLang="zh-TW" sz="3600" b="1" dirty="0"/>
          </a:p>
          <a:p>
            <a:endParaRPr lang="zh-TW" altLang="en-US" sz="2400" dirty="0"/>
          </a:p>
          <a:p>
            <a:endParaRPr lang="zh-TW" altLang="zh-TW" sz="2400" b="1" dirty="0">
              <a:solidFill>
                <a:srgbClr val="FF0000"/>
              </a:solidFill>
            </a:endParaRPr>
          </a:p>
          <a:p>
            <a:pPr lvl="0"/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57A4-FEA4-406F-8E54-74E9A972248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80451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5211</TotalTime>
  <Words>1991</Words>
  <Application>Microsoft Office PowerPoint</Application>
  <PresentationFormat>如螢幕大小 (4:3)</PresentationFormat>
  <Paragraphs>243</Paragraphs>
  <Slides>24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7" baseType="lpstr">
      <vt:lpstr>Microsoft YaHei</vt:lpstr>
      <vt:lpstr>Microsoft YaHei</vt:lpstr>
      <vt:lpstr>华文新魏</vt:lpstr>
      <vt:lpstr>華康中圓體</vt:lpstr>
      <vt:lpstr>微軟正黑體</vt:lpstr>
      <vt:lpstr>新細明體</vt:lpstr>
      <vt:lpstr>Arial</vt:lpstr>
      <vt:lpstr>Calibri</vt:lpstr>
      <vt:lpstr>Times New Roman</vt:lpstr>
      <vt:lpstr>Trebuchet MS</vt:lpstr>
      <vt:lpstr>Wingdings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社會人基礎能力，進入實習場域應具備</vt:lpstr>
      <vt:lpstr>職場新鮮人謹守職場倫理</vt:lpstr>
      <vt:lpstr>職場新鮮人謹守職場倫理 </vt:lpstr>
      <vt:lpstr>實習前，您需要知道的事</vt:lpstr>
      <vt:lpstr>   實習前，您需要知道的事</vt:lpstr>
      <vt:lpstr>實習前，您需要知道的事</vt:lpstr>
      <vt:lpstr>實習前，您需要知道的事</vt:lpstr>
      <vt:lpstr>    實習期間，您需要完成的事</vt:lpstr>
      <vt:lpstr>實習期間，您需要留意的事</vt:lpstr>
      <vt:lpstr>實習結束後，您需要完成的事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Wenzao</dc:creator>
  <cp:lastModifiedBy>wenzao</cp:lastModifiedBy>
  <cp:revision>593</cp:revision>
  <cp:lastPrinted>2020-09-03T00:41:15Z</cp:lastPrinted>
  <dcterms:created xsi:type="dcterms:W3CDTF">2017-08-09T06:10:56Z</dcterms:created>
  <dcterms:modified xsi:type="dcterms:W3CDTF">2021-03-17T05:22:28Z</dcterms:modified>
</cp:coreProperties>
</file>